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371" r:id="rId3"/>
    <p:sldId id="372" r:id="rId4"/>
    <p:sldId id="360" r:id="rId5"/>
    <p:sldId id="373" r:id="rId6"/>
    <p:sldId id="369" r:id="rId7"/>
    <p:sldId id="370" r:id="rId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chemeClr val="accent1"/>
          </a:solidFill>
        </a:fill>
      </a:tcStyle>
    </a:firstCol>
    <a:lastRow>
      <a:tcTxStyle b="on" i="off">
        <a:fontRef idx="major">
          <a:srgbClr val="000000"/>
        </a:fontRef>
        <a:srgbClr val="000000"/>
      </a:tcTxStyle>
      <a:tcStyle>
        <a:tcBdr>
          <a:left>
            <a:ln w="25400" cap="flat">
              <a:noFill/>
              <a:miter lim="400000"/>
            </a:ln>
          </a:left>
          <a:right>
            <a:ln w="25400" cap="flat">
              <a:noFill/>
              <a:miter lim="400000"/>
            </a:ln>
          </a:right>
          <a:top>
            <a:ln w="1016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rgbClr val="FFFFFF"/>
          </a:solidFill>
        </a:fill>
      </a:tcStyle>
    </a:lastRow>
    <a:firstRow>
      <a:tcTxStyle b="on" i="off">
        <a:fontRef idx="major">
          <a:srgbClr val="FFFFFF"/>
        </a:fontRef>
        <a:srgbClr val="FFFFFF"/>
      </a:tcTxStyle>
      <a:tcStyle>
        <a:tcBdr>
          <a:left>
            <a:ln w="25400" cap="flat">
              <a:noFill/>
              <a:miter lim="400000"/>
            </a:ln>
          </a:left>
          <a:right>
            <a:ln w="25400" cap="flat">
              <a:noFill/>
              <a:miter lim="400000"/>
            </a:ln>
          </a:right>
          <a:top>
            <a:ln w="508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1016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lastRow>
    <a:firstRow>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508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972"/>
    <p:restoredTop sz="91581"/>
  </p:normalViewPr>
  <p:slideViewPr>
    <p:cSldViewPr snapToGrid="0" snapToObjects="1" showGuides="1">
      <p:cViewPr varScale="1">
        <p:scale>
          <a:sx n="33" d="100"/>
          <a:sy n="33" d="100"/>
        </p:scale>
        <p:origin x="296" y="2888"/>
      </p:cViewPr>
      <p:guideLst>
        <p:guide orient="horz" pos="4320"/>
        <p:guide pos="7680"/>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Shape 17"/>
          <p:cNvSpPr>
            <a:spLocks noGrp="1" noRot="1" noChangeAspect="1"/>
          </p:cNvSpPr>
          <p:nvPr>
            <p:ph type="sldImg"/>
          </p:nvPr>
        </p:nvSpPr>
        <p:spPr>
          <a:xfrm>
            <a:off x="1143000" y="685800"/>
            <a:ext cx="4572000" cy="3429000"/>
          </a:xfrm>
          <a:prstGeom prst="rect">
            <a:avLst/>
          </a:prstGeom>
        </p:spPr>
        <p:txBody>
          <a:bodyPr/>
          <a:lstStyle/>
          <a:p>
            <a:endParaRPr/>
          </a:p>
        </p:txBody>
      </p:sp>
      <p:sp>
        <p:nvSpPr>
          <p:cNvPr id="18" name="Shape 1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828800" latinLnBrk="0">
      <a:defRPr sz="2400">
        <a:latin typeface="+mj-lt"/>
        <a:ea typeface="+mj-ea"/>
        <a:cs typeface="+mj-cs"/>
        <a:sym typeface="Calibri"/>
      </a:defRPr>
    </a:lvl1pPr>
    <a:lvl2pPr indent="228600" defTabSz="1828800" latinLnBrk="0">
      <a:defRPr sz="2400">
        <a:latin typeface="+mj-lt"/>
        <a:ea typeface="+mj-ea"/>
        <a:cs typeface="+mj-cs"/>
        <a:sym typeface="Calibri"/>
      </a:defRPr>
    </a:lvl2pPr>
    <a:lvl3pPr indent="457200" defTabSz="1828800" latinLnBrk="0">
      <a:defRPr sz="2400">
        <a:latin typeface="+mj-lt"/>
        <a:ea typeface="+mj-ea"/>
        <a:cs typeface="+mj-cs"/>
        <a:sym typeface="Calibri"/>
      </a:defRPr>
    </a:lvl3pPr>
    <a:lvl4pPr indent="685800" defTabSz="1828800" latinLnBrk="0">
      <a:defRPr sz="2400">
        <a:latin typeface="+mj-lt"/>
        <a:ea typeface="+mj-ea"/>
        <a:cs typeface="+mj-cs"/>
        <a:sym typeface="Calibri"/>
      </a:defRPr>
    </a:lvl4pPr>
    <a:lvl5pPr indent="914400" defTabSz="1828800" latinLnBrk="0">
      <a:defRPr sz="2400">
        <a:latin typeface="+mj-lt"/>
        <a:ea typeface="+mj-ea"/>
        <a:cs typeface="+mj-cs"/>
        <a:sym typeface="Calibri"/>
      </a:defRPr>
    </a:lvl5pPr>
    <a:lvl6pPr indent="1143000" defTabSz="1828800" latinLnBrk="0">
      <a:defRPr sz="2400">
        <a:latin typeface="+mj-lt"/>
        <a:ea typeface="+mj-ea"/>
        <a:cs typeface="+mj-cs"/>
        <a:sym typeface="Calibri"/>
      </a:defRPr>
    </a:lvl6pPr>
    <a:lvl7pPr indent="1371600" defTabSz="1828800" latinLnBrk="0">
      <a:defRPr sz="2400">
        <a:latin typeface="+mj-lt"/>
        <a:ea typeface="+mj-ea"/>
        <a:cs typeface="+mj-cs"/>
        <a:sym typeface="Calibri"/>
      </a:defRPr>
    </a:lvl7pPr>
    <a:lvl8pPr indent="1600200" defTabSz="1828800" latinLnBrk="0">
      <a:defRPr sz="2400">
        <a:latin typeface="+mj-lt"/>
        <a:ea typeface="+mj-ea"/>
        <a:cs typeface="+mj-cs"/>
        <a:sym typeface="Calibri"/>
      </a:defRPr>
    </a:lvl8pPr>
    <a:lvl9pPr indent="1828800" defTabSz="1828800" latinLnBrk="0">
      <a:defRPr sz="24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931658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3" name="Picture 2" descr="A blue sign with white text&#10;&#10;Description automatically generated with low confidence">
            <a:extLst>
              <a:ext uri="{FF2B5EF4-FFF2-40B4-BE49-F238E27FC236}">
                <a16:creationId xmlns:a16="http://schemas.microsoft.com/office/drawing/2014/main" id="{8BDCCEC9-EDC9-4D40-B768-D947167E08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170587" y="10901082"/>
            <a:ext cx="3552943" cy="2179919"/>
          </a:xfrm>
          <a:prstGeom prst="rect">
            <a:avLst/>
          </a:prstGeom>
        </p:spPr>
      </p:pic>
      <p:pic>
        <p:nvPicPr>
          <p:cNvPr id="5" name="Picture 4" descr="Logo, company name&#10;&#10;Description automatically generated">
            <a:extLst>
              <a:ext uri="{FF2B5EF4-FFF2-40B4-BE49-F238E27FC236}">
                <a16:creationId xmlns:a16="http://schemas.microsoft.com/office/drawing/2014/main" id="{7673C886-EBC2-7A44-B44A-54FC0F6769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0470" y="10803591"/>
            <a:ext cx="3562350" cy="2374900"/>
          </a:xfrm>
          <a:prstGeom prst="rect">
            <a:avLst/>
          </a:prstGeom>
        </p:spPr>
      </p:pic>
      <p:pic>
        <p:nvPicPr>
          <p:cNvPr id="6" name="Picture 5" descr="A picture containing person, person, posing, arch&#10;&#10;Description automatically generated">
            <a:extLst>
              <a:ext uri="{FF2B5EF4-FFF2-40B4-BE49-F238E27FC236}">
                <a16:creationId xmlns:a16="http://schemas.microsoft.com/office/drawing/2014/main" id="{9E8FEEF8-B841-3DF4-F195-0A6F2945EC7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249292" y="281190"/>
            <a:ext cx="5134708" cy="4304414"/>
          </a:xfrm>
          <a:prstGeom prst="rect">
            <a:avLst/>
          </a:prstGeom>
        </p:spPr>
      </p:pic>
    </p:spTree>
  </p:cSld>
  <p:clrMapOvr>
    <a:masterClrMapping/>
  </p:clrMapOvr>
  <p:transition spd="med"/>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3962400" y="184149"/>
            <a:ext cx="16459200" cy="3016251"/>
          </a:xfrm>
          <a:prstGeom prst="rect">
            <a:avLst/>
          </a:prstGeom>
          <a:ln w="25400">
            <a:miter lim="400000"/>
          </a:ln>
          <a:extLst>
            <a:ext uri="{C572A759-6A51-4108-AA02-DFA0A04FC94B}">
              <ma14:wrappingTextBoxFlag xmlns="" xmlns:ma14="http://schemas.microsoft.com/office/mac/drawingml/2011/main" val="1"/>
            </a:ext>
          </a:extLst>
        </p:spPr>
        <p:txBody>
          <a:bodyPr tIns="91439" bIns="91439" anchor="ctr">
            <a:normAutofit/>
          </a:bodyPr>
          <a:lstStyle/>
          <a:p>
            <a:r>
              <a:t>Title Text</a:t>
            </a:r>
          </a:p>
        </p:txBody>
      </p:sp>
      <p:sp>
        <p:nvSpPr>
          <p:cNvPr id="3" name="Body Level One…"/>
          <p:cNvSpPr txBox="1">
            <a:spLocks noGrp="1"/>
          </p:cNvSpPr>
          <p:nvPr>
            <p:ph type="body" idx="1"/>
          </p:nvPr>
        </p:nvSpPr>
        <p:spPr>
          <a:xfrm>
            <a:off x="3962400" y="3200400"/>
            <a:ext cx="16459200" cy="10515600"/>
          </a:xfrm>
          <a:prstGeom prst="rect">
            <a:avLst/>
          </a:prstGeom>
          <a:ln w="25400">
            <a:miter lim="400000"/>
          </a:ln>
          <a:effectLst>
            <a:outerShdw blurRad="101600" dist="101600" dir="5400000" rotWithShape="0">
              <a:srgbClr val="000000">
                <a:alpha val="0"/>
              </a:srgbClr>
            </a:outerShdw>
          </a:effectLst>
          <a:extLst>
            <a:ext uri="{C572A759-6A51-4108-AA02-DFA0A04FC94B}">
              <ma14:wrappingTextBoxFlag xmlns="" xmlns:ma14="http://schemas.microsoft.com/office/mac/drawingml/2011/main" val="1"/>
            </a:ext>
          </a:extLst>
        </p:spPr>
        <p:txBody>
          <a:bodyPr tIns="91439" bIns="9143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887200" y="12344400"/>
            <a:ext cx="4267200" cy="736601"/>
          </a:xfrm>
          <a:prstGeom prst="rect">
            <a:avLst/>
          </a:prstGeom>
          <a:ln w="25400">
            <a:miter lim="400000"/>
          </a:ln>
        </p:spPr>
        <p:txBody>
          <a:bodyPr wrap="none" tIns="91439" bIns="91439" anchor="ctr">
            <a:spAutoFit/>
          </a:bodyPr>
          <a:lstStyle>
            <a:lvl1pPr algn="r">
              <a:defRPr sz="24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marL="0" marR="0" indent="0" algn="l" defTabSz="1828800" rtl="0" latinLnBrk="0">
        <a:lnSpc>
          <a:spcPct val="100000"/>
        </a:lnSpc>
        <a:spcBef>
          <a:spcPts val="0"/>
        </a:spcBef>
        <a:spcAft>
          <a:spcPts val="0"/>
        </a:spcAft>
        <a:buClrTx/>
        <a:buSzTx/>
        <a:buFontTx/>
        <a:buNone/>
        <a:tabLst/>
        <a:defRPr sz="7200" b="1" i="0" u="none" strike="noStrike" cap="none" spc="0" baseline="0">
          <a:ln>
            <a:noFill/>
          </a:ln>
          <a:solidFill>
            <a:srgbClr val="000000"/>
          </a:solidFill>
          <a:uFillTx/>
          <a:latin typeface="Franklin Gothic Demi"/>
          <a:ea typeface="Franklin Gothic Demi"/>
          <a:cs typeface="Franklin Gothic Demi"/>
          <a:sym typeface="Franklin Gothic Demi"/>
        </a:defRPr>
      </a:lvl1pPr>
      <a:lvl2pPr marL="0" marR="0" indent="0" algn="l" defTabSz="1828800" rtl="0" latinLnBrk="0">
        <a:lnSpc>
          <a:spcPct val="100000"/>
        </a:lnSpc>
        <a:spcBef>
          <a:spcPts val="0"/>
        </a:spcBef>
        <a:spcAft>
          <a:spcPts val="0"/>
        </a:spcAft>
        <a:buClrTx/>
        <a:buSzTx/>
        <a:buFontTx/>
        <a:buNone/>
        <a:tabLst/>
        <a:defRPr sz="7200" b="1" i="0" u="none" strike="noStrike" cap="none" spc="0" baseline="0">
          <a:ln>
            <a:noFill/>
          </a:ln>
          <a:solidFill>
            <a:srgbClr val="000000"/>
          </a:solidFill>
          <a:uFillTx/>
          <a:latin typeface="Franklin Gothic Demi"/>
          <a:ea typeface="Franklin Gothic Demi"/>
          <a:cs typeface="Franklin Gothic Demi"/>
          <a:sym typeface="Franklin Gothic Demi"/>
        </a:defRPr>
      </a:lvl2pPr>
      <a:lvl3pPr marL="0" marR="0" indent="0" algn="l" defTabSz="1828800" rtl="0" latinLnBrk="0">
        <a:lnSpc>
          <a:spcPct val="100000"/>
        </a:lnSpc>
        <a:spcBef>
          <a:spcPts val="0"/>
        </a:spcBef>
        <a:spcAft>
          <a:spcPts val="0"/>
        </a:spcAft>
        <a:buClrTx/>
        <a:buSzTx/>
        <a:buFontTx/>
        <a:buNone/>
        <a:tabLst/>
        <a:defRPr sz="7200" b="1" i="0" u="none" strike="noStrike" cap="none" spc="0" baseline="0">
          <a:ln>
            <a:noFill/>
          </a:ln>
          <a:solidFill>
            <a:srgbClr val="000000"/>
          </a:solidFill>
          <a:uFillTx/>
          <a:latin typeface="Franklin Gothic Demi"/>
          <a:ea typeface="Franklin Gothic Demi"/>
          <a:cs typeface="Franklin Gothic Demi"/>
          <a:sym typeface="Franklin Gothic Demi"/>
        </a:defRPr>
      </a:lvl3pPr>
      <a:lvl4pPr marL="0" marR="0" indent="0" algn="l" defTabSz="1828800" rtl="0" latinLnBrk="0">
        <a:lnSpc>
          <a:spcPct val="100000"/>
        </a:lnSpc>
        <a:spcBef>
          <a:spcPts val="0"/>
        </a:spcBef>
        <a:spcAft>
          <a:spcPts val="0"/>
        </a:spcAft>
        <a:buClrTx/>
        <a:buSzTx/>
        <a:buFontTx/>
        <a:buNone/>
        <a:tabLst/>
        <a:defRPr sz="7200" b="1" i="0" u="none" strike="noStrike" cap="none" spc="0" baseline="0">
          <a:ln>
            <a:noFill/>
          </a:ln>
          <a:solidFill>
            <a:srgbClr val="000000"/>
          </a:solidFill>
          <a:uFillTx/>
          <a:latin typeface="Franklin Gothic Demi"/>
          <a:ea typeface="Franklin Gothic Demi"/>
          <a:cs typeface="Franklin Gothic Demi"/>
          <a:sym typeface="Franklin Gothic Demi"/>
        </a:defRPr>
      </a:lvl4pPr>
      <a:lvl5pPr marL="0" marR="0" indent="0" algn="l" defTabSz="1828800" rtl="0" latinLnBrk="0">
        <a:lnSpc>
          <a:spcPct val="100000"/>
        </a:lnSpc>
        <a:spcBef>
          <a:spcPts val="0"/>
        </a:spcBef>
        <a:spcAft>
          <a:spcPts val="0"/>
        </a:spcAft>
        <a:buClrTx/>
        <a:buSzTx/>
        <a:buFontTx/>
        <a:buNone/>
        <a:tabLst/>
        <a:defRPr sz="7200" b="1" i="0" u="none" strike="noStrike" cap="none" spc="0" baseline="0">
          <a:ln>
            <a:noFill/>
          </a:ln>
          <a:solidFill>
            <a:srgbClr val="000000"/>
          </a:solidFill>
          <a:uFillTx/>
          <a:latin typeface="Franklin Gothic Demi"/>
          <a:ea typeface="Franklin Gothic Demi"/>
          <a:cs typeface="Franklin Gothic Demi"/>
          <a:sym typeface="Franklin Gothic Demi"/>
        </a:defRPr>
      </a:lvl5pPr>
      <a:lvl6pPr marL="0" marR="0" indent="0" algn="l" defTabSz="1828800" rtl="0" latinLnBrk="0">
        <a:lnSpc>
          <a:spcPct val="100000"/>
        </a:lnSpc>
        <a:spcBef>
          <a:spcPts val="0"/>
        </a:spcBef>
        <a:spcAft>
          <a:spcPts val="0"/>
        </a:spcAft>
        <a:buClrTx/>
        <a:buSzTx/>
        <a:buFontTx/>
        <a:buNone/>
        <a:tabLst/>
        <a:defRPr sz="7200" b="1" i="0" u="none" strike="noStrike" cap="none" spc="0" baseline="0">
          <a:ln>
            <a:noFill/>
          </a:ln>
          <a:solidFill>
            <a:srgbClr val="000000"/>
          </a:solidFill>
          <a:uFillTx/>
          <a:latin typeface="Franklin Gothic Demi"/>
          <a:ea typeface="Franklin Gothic Demi"/>
          <a:cs typeface="Franklin Gothic Demi"/>
          <a:sym typeface="Franklin Gothic Demi"/>
        </a:defRPr>
      </a:lvl6pPr>
      <a:lvl7pPr marL="0" marR="0" indent="0" algn="l" defTabSz="1828800" rtl="0" latinLnBrk="0">
        <a:lnSpc>
          <a:spcPct val="100000"/>
        </a:lnSpc>
        <a:spcBef>
          <a:spcPts val="0"/>
        </a:spcBef>
        <a:spcAft>
          <a:spcPts val="0"/>
        </a:spcAft>
        <a:buClrTx/>
        <a:buSzTx/>
        <a:buFontTx/>
        <a:buNone/>
        <a:tabLst/>
        <a:defRPr sz="7200" b="1" i="0" u="none" strike="noStrike" cap="none" spc="0" baseline="0">
          <a:ln>
            <a:noFill/>
          </a:ln>
          <a:solidFill>
            <a:srgbClr val="000000"/>
          </a:solidFill>
          <a:uFillTx/>
          <a:latin typeface="Franklin Gothic Demi"/>
          <a:ea typeface="Franklin Gothic Demi"/>
          <a:cs typeface="Franklin Gothic Demi"/>
          <a:sym typeface="Franklin Gothic Demi"/>
        </a:defRPr>
      </a:lvl7pPr>
      <a:lvl8pPr marL="0" marR="0" indent="0" algn="l" defTabSz="1828800" rtl="0" latinLnBrk="0">
        <a:lnSpc>
          <a:spcPct val="100000"/>
        </a:lnSpc>
        <a:spcBef>
          <a:spcPts val="0"/>
        </a:spcBef>
        <a:spcAft>
          <a:spcPts val="0"/>
        </a:spcAft>
        <a:buClrTx/>
        <a:buSzTx/>
        <a:buFontTx/>
        <a:buNone/>
        <a:tabLst/>
        <a:defRPr sz="7200" b="1" i="0" u="none" strike="noStrike" cap="none" spc="0" baseline="0">
          <a:ln>
            <a:noFill/>
          </a:ln>
          <a:solidFill>
            <a:srgbClr val="000000"/>
          </a:solidFill>
          <a:uFillTx/>
          <a:latin typeface="Franklin Gothic Demi"/>
          <a:ea typeface="Franklin Gothic Demi"/>
          <a:cs typeface="Franklin Gothic Demi"/>
          <a:sym typeface="Franklin Gothic Demi"/>
        </a:defRPr>
      </a:lvl8pPr>
      <a:lvl9pPr marL="0" marR="0" indent="0" algn="l" defTabSz="1828800" rtl="0" latinLnBrk="0">
        <a:lnSpc>
          <a:spcPct val="100000"/>
        </a:lnSpc>
        <a:spcBef>
          <a:spcPts val="0"/>
        </a:spcBef>
        <a:spcAft>
          <a:spcPts val="0"/>
        </a:spcAft>
        <a:buClrTx/>
        <a:buSzTx/>
        <a:buFontTx/>
        <a:buNone/>
        <a:tabLst/>
        <a:defRPr sz="7200" b="1" i="0" u="none" strike="noStrike" cap="none" spc="0" baseline="0">
          <a:ln>
            <a:noFill/>
          </a:ln>
          <a:solidFill>
            <a:srgbClr val="000000"/>
          </a:solidFill>
          <a:uFillTx/>
          <a:latin typeface="Franklin Gothic Demi"/>
          <a:ea typeface="Franklin Gothic Demi"/>
          <a:cs typeface="Franklin Gothic Demi"/>
          <a:sym typeface="Franklin Gothic Demi"/>
        </a:defRPr>
      </a:lvl9pPr>
    </p:titleStyle>
    <p:bodyStyle>
      <a:lvl1pPr marL="685800" marR="0" indent="-685800" algn="l" defTabSz="1828800" rtl="0" latinLnBrk="0">
        <a:lnSpc>
          <a:spcPct val="100000"/>
        </a:lnSpc>
        <a:spcBef>
          <a:spcPts val="1500"/>
        </a:spcBef>
        <a:spcAft>
          <a:spcPts val="0"/>
        </a:spcAft>
        <a:buClrTx/>
        <a:buSzPct val="100000"/>
        <a:buFont typeface="Arial"/>
        <a:buChar char="•"/>
        <a:tabLst/>
        <a:defRPr sz="6400" b="0" i="0" u="none" strike="noStrike" cap="none" spc="0" baseline="0">
          <a:ln>
            <a:noFill/>
          </a:ln>
          <a:solidFill>
            <a:srgbClr val="000000"/>
          </a:solidFill>
          <a:uFillTx/>
          <a:latin typeface="+mj-lt"/>
          <a:ea typeface="+mj-ea"/>
          <a:cs typeface="+mj-cs"/>
          <a:sym typeface="Calibri"/>
        </a:defRPr>
      </a:lvl1pPr>
      <a:lvl2pPr marL="1110342" marR="0" indent="-653142" algn="l" defTabSz="1828800" rtl="0" latinLnBrk="0">
        <a:lnSpc>
          <a:spcPct val="100000"/>
        </a:lnSpc>
        <a:spcBef>
          <a:spcPts val="1500"/>
        </a:spcBef>
        <a:spcAft>
          <a:spcPts val="0"/>
        </a:spcAft>
        <a:buClrTx/>
        <a:buSzPct val="100000"/>
        <a:buFont typeface="Arial"/>
        <a:buChar char="–"/>
        <a:tabLst/>
        <a:defRPr sz="6400" b="0" i="0" u="none" strike="noStrike" cap="none" spc="0" baseline="0">
          <a:ln>
            <a:noFill/>
          </a:ln>
          <a:solidFill>
            <a:srgbClr val="000000"/>
          </a:solidFill>
          <a:uFillTx/>
          <a:latin typeface="+mj-lt"/>
          <a:ea typeface="+mj-ea"/>
          <a:cs typeface="+mj-cs"/>
          <a:sym typeface="Calibri"/>
        </a:defRPr>
      </a:lvl2pPr>
      <a:lvl3pPr marL="1524000" marR="0" indent="-609600" algn="l" defTabSz="1828800" rtl="0" latinLnBrk="0">
        <a:lnSpc>
          <a:spcPct val="100000"/>
        </a:lnSpc>
        <a:spcBef>
          <a:spcPts val="1500"/>
        </a:spcBef>
        <a:spcAft>
          <a:spcPts val="0"/>
        </a:spcAft>
        <a:buClrTx/>
        <a:buSzPct val="100000"/>
        <a:buFont typeface="Arial"/>
        <a:buChar char="•"/>
        <a:tabLst/>
        <a:defRPr sz="6400" b="0" i="0" u="none" strike="noStrike" cap="none" spc="0" baseline="0">
          <a:ln>
            <a:noFill/>
          </a:ln>
          <a:solidFill>
            <a:srgbClr val="000000"/>
          </a:solidFill>
          <a:uFillTx/>
          <a:latin typeface="+mj-lt"/>
          <a:ea typeface="+mj-ea"/>
          <a:cs typeface="+mj-cs"/>
          <a:sym typeface="Calibri"/>
        </a:defRPr>
      </a:lvl3pPr>
      <a:lvl4pPr marL="2103120" marR="0" indent="-731520" algn="l" defTabSz="1828800" rtl="0" latinLnBrk="0">
        <a:lnSpc>
          <a:spcPct val="100000"/>
        </a:lnSpc>
        <a:spcBef>
          <a:spcPts val="1500"/>
        </a:spcBef>
        <a:spcAft>
          <a:spcPts val="0"/>
        </a:spcAft>
        <a:buClrTx/>
        <a:buSzPct val="100000"/>
        <a:buFont typeface="Arial"/>
        <a:buChar char="–"/>
        <a:tabLst/>
        <a:defRPr sz="6400" b="0" i="0" u="none" strike="noStrike" cap="none" spc="0" baseline="0">
          <a:ln>
            <a:noFill/>
          </a:ln>
          <a:solidFill>
            <a:srgbClr val="000000"/>
          </a:solidFill>
          <a:uFillTx/>
          <a:latin typeface="+mj-lt"/>
          <a:ea typeface="+mj-ea"/>
          <a:cs typeface="+mj-cs"/>
          <a:sym typeface="Calibri"/>
        </a:defRPr>
      </a:lvl4pPr>
      <a:lvl5pPr marL="2560320" marR="0" indent="-731520" algn="l" defTabSz="1828800" rtl="0" latinLnBrk="0">
        <a:lnSpc>
          <a:spcPct val="100000"/>
        </a:lnSpc>
        <a:spcBef>
          <a:spcPts val="1500"/>
        </a:spcBef>
        <a:spcAft>
          <a:spcPts val="0"/>
        </a:spcAft>
        <a:buClrTx/>
        <a:buSzPct val="100000"/>
        <a:buFont typeface="Arial"/>
        <a:buChar char="»"/>
        <a:tabLst/>
        <a:defRPr sz="6400" b="0" i="0" u="none" strike="noStrike" cap="none" spc="0" baseline="0">
          <a:ln>
            <a:noFill/>
          </a:ln>
          <a:solidFill>
            <a:srgbClr val="000000"/>
          </a:solidFill>
          <a:uFillTx/>
          <a:latin typeface="+mj-lt"/>
          <a:ea typeface="+mj-ea"/>
          <a:cs typeface="+mj-cs"/>
          <a:sym typeface="Calibri"/>
        </a:defRPr>
      </a:lvl5pPr>
      <a:lvl6pPr marL="3017520" marR="0" indent="-731520" algn="l" defTabSz="1828800" rtl="0" latinLnBrk="0">
        <a:lnSpc>
          <a:spcPct val="100000"/>
        </a:lnSpc>
        <a:spcBef>
          <a:spcPts val="1500"/>
        </a:spcBef>
        <a:spcAft>
          <a:spcPts val="0"/>
        </a:spcAft>
        <a:buClrTx/>
        <a:buSzPct val="100000"/>
        <a:buFont typeface="Arial"/>
        <a:buChar char="•"/>
        <a:tabLst/>
        <a:defRPr sz="6400" b="0" i="0" u="none" strike="noStrike" cap="none" spc="0" baseline="0">
          <a:ln>
            <a:noFill/>
          </a:ln>
          <a:solidFill>
            <a:srgbClr val="000000"/>
          </a:solidFill>
          <a:uFillTx/>
          <a:latin typeface="+mj-lt"/>
          <a:ea typeface="+mj-ea"/>
          <a:cs typeface="+mj-cs"/>
          <a:sym typeface="Calibri"/>
        </a:defRPr>
      </a:lvl6pPr>
      <a:lvl7pPr marL="3474720" marR="0" indent="-731520" algn="l" defTabSz="1828800" rtl="0" latinLnBrk="0">
        <a:lnSpc>
          <a:spcPct val="100000"/>
        </a:lnSpc>
        <a:spcBef>
          <a:spcPts val="1500"/>
        </a:spcBef>
        <a:spcAft>
          <a:spcPts val="0"/>
        </a:spcAft>
        <a:buClrTx/>
        <a:buSzPct val="100000"/>
        <a:buFont typeface="Arial"/>
        <a:buChar char="•"/>
        <a:tabLst/>
        <a:defRPr sz="6400" b="0" i="0" u="none" strike="noStrike" cap="none" spc="0" baseline="0">
          <a:ln>
            <a:noFill/>
          </a:ln>
          <a:solidFill>
            <a:srgbClr val="000000"/>
          </a:solidFill>
          <a:uFillTx/>
          <a:latin typeface="+mj-lt"/>
          <a:ea typeface="+mj-ea"/>
          <a:cs typeface="+mj-cs"/>
          <a:sym typeface="Calibri"/>
        </a:defRPr>
      </a:lvl7pPr>
      <a:lvl8pPr marL="3931920" marR="0" indent="-731520" algn="l" defTabSz="1828800" rtl="0" latinLnBrk="0">
        <a:lnSpc>
          <a:spcPct val="100000"/>
        </a:lnSpc>
        <a:spcBef>
          <a:spcPts val="1500"/>
        </a:spcBef>
        <a:spcAft>
          <a:spcPts val="0"/>
        </a:spcAft>
        <a:buClrTx/>
        <a:buSzPct val="100000"/>
        <a:buFont typeface="Arial"/>
        <a:buChar char="•"/>
        <a:tabLst/>
        <a:defRPr sz="6400" b="0" i="0" u="none" strike="noStrike" cap="none" spc="0" baseline="0">
          <a:ln>
            <a:noFill/>
          </a:ln>
          <a:solidFill>
            <a:srgbClr val="000000"/>
          </a:solidFill>
          <a:uFillTx/>
          <a:latin typeface="+mj-lt"/>
          <a:ea typeface="+mj-ea"/>
          <a:cs typeface="+mj-cs"/>
          <a:sym typeface="Calibri"/>
        </a:defRPr>
      </a:lvl8pPr>
      <a:lvl9pPr marL="4389120" marR="0" indent="-731520" algn="l" defTabSz="1828800" rtl="0" latinLnBrk="0">
        <a:lnSpc>
          <a:spcPct val="100000"/>
        </a:lnSpc>
        <a:spcBef>
          <a:spcPts val="1500"/>
        </a:spcBef>
        <a:spcAft>
          <a:spcPts val="0"/>
        </a:spcAft>
        <a:buClrTx/>
        <a:buSzPct val="100000"/>
        <a:buFont typeface="Arial"/>
        <a:buChar char="•"/>
        <a:tabLst/>
        <a:defRPr sz="6400" b="0" i="0" u="none" strike="noStrike" cap="none" spc="0" baseline="0">
          <a:ln>
            <a:noFill/>
          </a:ln>
          <a:solidFill>
            <a:srgbClr val="000000"/>
          </a:solidFill>
          <a:uFillTx/>
          <a:latin typeface="+mj-lt"/>
          <a:ea typeface="+mj-ea"/>
          <a:cs typeface="+mj-cs"/>
          <a:sym typeface="Calibri"/>
        </a:defRPr>
      </a:lvl9pPr>
    </p:bodyStyle>
    <p:otherStyle>
      <a:lvl1pPr marL="0" marR="0" indent="0" algn="r" defTabSz="18288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Calibri"/>
        </a:defRPr>
      </a:lvl1pPr>
      <a:lvl2pPr marL="0" marR="0" indent="457200" algn="r" defTabSz="18288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Calibri"/>
        </a:defRPr>
      </a:lvl2pPr>
      <a:lvl3pPr marL="0" marR="0" indent="914400" algn="r" defTabSz="18288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Calibri"/>
        </a:defRPr>
      </a:lvl3pPr>
      <a:lvl4pPr marL="0" marR="0" indent="1371600" algn="r" defTabSz="18288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Calibri"/>
        </a:defRPr>
      </a:lvl4pPr>
      <a:lvl5pPr marL="0" marR="0" indent="1828800" algn="r" defTabSz="18288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Calibri"/>
        </a:defRPr>
      </a:lvl5pPr>
      <a:lvl6pPr marL="0" marR="0" indent="2286000" algn="r" defTabSz="18288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Calibri"/>
        </a:defRPr>
      </a:lvl6pPr>
      <a:lvl7pPr marL="0" marR="0" indent="2743200" algn="r" defTabSz="18288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Calibri"/>
        </a:defRPr>
      </a:lvl7pPr>
      <a:lvl8pPr marL="0" marR="0" indent="3200400" algn="r" defTabSz="18288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Calibri"/>
        </a:defRPr>
      </a:lvl8pPr>
      <a:lvl9pPr marL="0" marR="0" indent="3657600" algn="r" defTabSz="18288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Two people smiling&#10;&#10;Description automatically generated with medium confidence">
            <a:extLst>
              <a:ext uri="{FF2B5EF4-FFF2-40B4-BE49-F238E27FC236}">
                <a16:creationId xmlns:a16="http://schemas.microsoft.com/office/drawing/2014/main" id="{10CA013C-BEB0-5C04-9EF1-FCF7C9E489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4380952" cy="13714286"/>
          </a:xfrm>
          <a:prstGeom prst="rect">
            <a:avLst/>
          </a:prstGeom>
        </p:spPr>
      </p:pic>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24377904" cy="137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extBox 1">
            <a:extLst>
              <a:ext uri="{FF2B5EF4-FFF2-40B4-BE49-F238E27FC236}">
                <a16:creationId xmlns:a16="http://schemas.microsoft.com/office/drawing/2014/main" id="{A0050FCB-2797-D24B-8148-45F31A5E235C}"/>
              </a:ext>
            </a:extLst>
          </p:cNvPr>
          <p:cNvSpPr txBox="1"/>
          <p:nvPr/>
        </p:nvSpPr>
        <p:spPr>
          <a:xfrm>
            <a:off x="17584615" y="910323"/>
            <a:ext cx="5804452" cy="664797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6000" b="1" i="0" u="none" strike="noStrike" cap="none" spc="0" normalizeH="0" baseline="0" dirty="0">
                <a:ln>
                  <a:noFill/>
                </a:ln>
                <a:solidFill>
                  <a:srgbClr val="000000"/>
                </a:solidFill>
                <a:effectLst/>
                <a:uFillTx/>
                <a:latin typeface="+mj-lt"/>
                <a:ea typeface="+mj-ea"/>
                <a:cs typeface="+mj-cs"/>
                <a:sym typeface="Calibri"/>
              </a:rPr>
              <a:t>Victoria Real Estate Update</a:t>
            </a:r>
            <a:endParaRPr lang="en-US" sz="6000" b="1" dirty="0"/>
          </a:p>
          <a:p>
            <a:pPr marL="0" marR="0" indent="0" algn="ctr" defTabSz="1828800" rtl="0" fontAlgn="auto" latinLnBrk="0" hangingPunct="0">
              <a:lnSpc>
                <a:spcPct val="100000"/>
              </a:lnSpc>
              <a:spcBef>
                <a:spcPts val="0"/>
              </a:spcBef>
              <a:spcAft>
                <a:spcPts val="0"/>
              </a:spcAft>
              <a:buClrTx/>
              <a:buSzTx/>
              <a:buFontTx/>
              <a:buNone/>
              <a:tabLst/>
            </a:pPr>
            <a:r>
              <a:rPr kumimoji="0" lang="en-US" sz="6000" b="1" i="0" u="none" strike="noStrike" cap="none" spc="0" normalizeH="0" baseline="0" dirty="0">
                <a:ln>
                  <a:noFill/>
                </a:ln>
                <a:solidFill>
                  <a:srgbClr val="000000"/>
                </a:solidFill>
                <a:effectLst/>
                <a:uFillTx/>
                <a:latin typeface="+mj-lt"/>
                <a:ea typeface="+mj-ea"/>
                <a:cs typeface="+mj-cs"/>
                <a:sym typeface="Calibri"/>
              </a:rPr>
              <a:t>July </a:t>
            </a:r>
            <a:r>
              <a:rPr lang="en-US" sz="6000" b="1" dirty="0"/>
              <a:t>18</a:t>
            </a:r>
            <a:r>
              <a:rPr kumimoji="0" lang="en-US" sz="6000" b="1" i="0" u="none" strike="noStrike" cap="none" spc="0" normalizeH="0" baseline="0" dirty="0">
                <a:ln>
                  <a:noFill/>
                </a:ln>
                <a:solidFill>
                  <a:srgbClr val="000000"/>
                </a:solidFill>
                <a:effectLst/>
                <a:uFillTx/>
                <a:latin typeface="+mj-lt"/>
                <a:ea typeface="+mj-ea"/>
                <a:cs typeface="+mj-cs"/>
                <a:sym typeface="Calibri"/>
              </a:rPr>
              <a:t>, 2022</a:t>
            </a:r>
          </a:p>
          <a:p>
            <a:pPr marL="0" marR="0" indent="0" algn="ctr" defTabSz="1828800" rtl="0" fontAlgn="auto" latinLnBrk="0" hangingPunct="0">
              <a:lnSpc>
                <a:spcPct val="100000"/>
              </a:lnSpc>
              <a:spcBef>
                <a:spcPts val="0"/>
              </a:spcBef>
              <a:spcAft>
                <a:spcPts val="0"/>
              </a:spcAft>
              <a:buClrTx/>
              <a:buSzTx/>
              <a:buFontTx/>
              <a:buNone/>
              <a:tabLst/>
            </a:pPr>
            <a:r>
              <a:rPr lang="en-US" sz="6000" b="1" dirty="0"/>
              <a:t>Talking Interest Rates with </a:t>
            </a:r>
            <a:r>
              <a:rPr lang="en-US" sz="6000" b="1" dirty="0">
                <a:solidFill>
                  <a:srgbClr val="FF0000"/>
                </a:solidFill>
              </a:rPr>
              <a:t>Mortgage Broker</a:t>
            </a:r>
          </a:p>
          <a:p>
            <a:pPr marL="0" marR="0" indent="0" algn="ctr" defTabSz="1828800" rtl="0" fontAlgn="auto" latinLnBrk="0" hangingPunct="0">
              <a:lnSpc>
                <a:spcPct val="100000"/>
              </a:lnSpc>
              <a:spcBef>
                <a:spcPts val="0"/>
              </a:spcBef>
              <a:spcAft>
                <a:spcPts val="0"/>
              </a:spcAft>
              <a:buClrTx/>
              <a:buSzTx/>
              <a:buFontTx/>
              <a:buNone/>
              <a:tabLst/>
            </a:pPr>
            <a:r>
              <a:rPr kumimoji="0" lang="en-US" sz="6000" b="1" i="0" u="none" strike="noStrike" cap="none" spc="0" normalizeH="0" baseline="0" dirty="0">
                <a:ln>
                  <a:noFill/>
                </a:ln>
                <a:solidFill>
                  <a:srgbClr val="FF0000"/>
                </a:solidFill>
                <a:effectLst/>
                <a:uFillTx/>
                <a:latin typeface="+mj-lt"/>
                <a:ea typeface="+mj-ea"/>
                <a:cs typeface="+mj-cs"/>
                <a:sym typeface="Calibri"/>
              </a:rPr>
              <a:t>Jen Lowe</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Our vision is to provide you with the best possible experience in real estate. We are passionate about ensuring that you sell your home for maximum value with the least amount of stress and that you come away feeling great about your home sale and purchase. Let our experience guide you with your real estate decisions."/>
          <p:cNvSpPr txBox="1"/>
          <p:nvPr/>
        </p:nvSpPr>
        <p:spPr>
          <a:xfrm>
            <a:off x="8467115" y="4123833"/>
            <a:ext cx="15112302" cy="915441"/>
          </a:xfrm>
          <a:prstGeom prst="rect">
            <a:avLst/>
          </a:prstGeom>
          <a:ln w="25400">
            <a:miter lim="400000"/>
          </a:ln>
          <a:extLst>
            <a:ext uri="{C572A759-6A51-4108-AA02-DFA0A04FC94B}">
              <ma14:wrappingTextBoxFlag xmlns="" xmlns:ma14="http://schemas.microsoft.com/office/mac/drawingml/2011/main" val="1"/>
            </a:ext>
          </a:extLst>
        </p:spPr>
        <p:txBody>
          <a:bodyPr tIns="91439" bIns="91439">
            <a:spAutoFit/>
          </a:bodyPr>
          <a:lstStyle>
            <a:lvl1pPr defTabSz="457200">
              <a:lnSpc>
                <a:spcPct val="107916"/>
              </a:lnSpc>
              <a:spcBef>
                <a:spcPts val="800"/>
              </a:spcBef>
              <a:defRPr sz="4500">
                <a:latin typeface="Avenir Medium"/>
                <a:ea typeface="Avenir Medium"/>
                <a:cs typeface="Avenir Medium"/>
                <a:sym typeface="Avenir Medium"/>
              </a:defRPr>
            </a:lvl1pPr>
          </a:lstStyle>
          <a:p>
            <a:endParaRPr dirty="0"/>
          </a:p>
        </p:txBody>
      </p:sp>
      <p:sp>
        <p:nvSpPr>
          <p:cNvPr id="47" name="Our core values are"/>
          <p:cNvSpPr txBox="1"/>
          <p:nvPr/>
        </p:nvSpPr>
        <p:spPr>
          <a:xfrm>
            <a:off x="12777923" y="11144759"/>
            <a:ext cx="6462673" cy="996617"/>
          </a:xfrm>
          <a:prstGeom prst="rect">
            <a:avLst/>
          </a:prstGeom>
          <a:ln w="25400">
            <a:miter lim="400000"/>
          </a:ln>
          <a:extLst>
            <a:ext uri="{C572A759-6A51-4108-AA02-DFA0A04FC94B}">
              <ma14:wrappingTextBoxFlag xmlns="" xmlns:ma14="http://schemas.microsoft.com/office/mac/drawingml/2011/main" val="1"/>
            </a:ext>
          </a:extLst>
        </p:spPr>
        <p:txBody>
          <a:bodyPr tIns="91439" bIns="91439">
            <a:spAutoFit/>
          </a:bodyPr>
          <a:lstStyle>
            <a:lvl1pPr defTabSz="457200">
              <a:lnSpc>
                <a:spcPct val="107916"/>
              </a:lnSpc>
              <a:spcBef>
                <a:spcPts val="800"/>
              </a:spcBef>
              <a:defRPr sz="5000" i="1">
                <a:latin typeface="Avenir Heavy"/>
                <a:ea typeface="Avenir Heavy"/>
                <a:cs typeface="Avenir Heavy"/>
                <a:sym typeface="Avenir Heavy"/>
              </a:defRPr>
            </a:lvl1pPr>
          </a:lstStyle>
          <a:p>
            <a:endParaRPr dirty="0"/>
          </a:p>
        </p:txBody>
      </p:sp>
      <p:sp>
        <p:nvSpPr>
          <p:cNvPr id="20" name="Triangle">
            <a:extLst>
              <a:ext uri="{FF2B5EF4-FFF2-40B4-BE49-F238E27FC236}">
                <a16:creationId xmlns:a16="http://schemas.microsoft.com/office/drawing/2014/main" id="{7DC69798-9CA4-F344-889C-05D349949C36}"/>
              </a:ext>
            </a:extLst>
          </p:cNvPr>
          <p:cNvSpPr/>
          <p:nvPr/>
        </p:nvSpPr>
        <p:spPr>
          <a:xfrm>
            <a:off x="499279" y="1022077"/>
            <a:ext cx="1079054" cy="626389"/>
          </a:xfrm>
          <a:custGeom>
            <a:avLst/>
            <a:gdLst/>
            <a:ahLst/>
            <a:cxnLst>
              <a:cxn ang="0">
                <a:pos x="wd2" y="hd2"/>
              </a:cxn>
              <a:cxn ang="5400000">
                <a:pos x="wd2" y="hd2"/>
              </a:cxn>
              <a:cxn ang="10800000">
                <a:pos x="wd2" y="hd2"/>
              </a:cxn>
              <a:cxn ang="16200000">
                <a:pos x="wd2" y="hd2"/>
              </a:cxn>
            </a:cxnLst>
            <a:rect l="0" t="0" r="r" b="b"/>
            <a:pathLst>
              <a:path w="21600" h="21600" extrusionOk="0">
                <a:moveTo>
                  <a:pt x="12903" y="0"/>
                </a:moveTo>
                <a:lnTo>
                  <a:pt x="21600" y="21192"/>
                </a:lnTo>
                <a:lnTo>
                  <a:pt x="0" y="21600"/>
                </a:lnTo>
                <a:lnTo>
                  <a:pt x="12903" y="0"/>
                </a:lnTo>
                <a:close/>
              </a:path>
            </a:pathLst>
          </a:custGeom>
          <a:solidFill>
            <a:srgbClr val="5C1917"/>
          </a:solidFill>
          <a:ln w="12700">
            <a:miter lim="400000"/>
          </a:ln>
        </p:spPr>
        <p:txBody>
          <a:bodyPr tIns="91439" bIns="91439"/>
          <a:lstStyle/>
          <a:p>
            <a:endParaRPr dirty="0"/>
          </a:p>
        </p:txBody>
      </p:sp>
      <p:sp>
        <p:nvSpPr>
          <p:cNvPr id="21" name="Shape">
            <a:extLst>
              <a:ext uri="{FF2B5EF4-FFF2-40B4-BE49-F238E27FC236}">
                <a16:creationId xmlns:a16="http://schemas.microsoft.com/office/drawing/2014/main" id="{C408FE1C-555E-724E-B9AA-CE92AE1FC645}"/>
              </a:ext>
            </a:extLst>
          </p:cNvPr>
          <p:cNvSpPr/>
          <p:nvPr/>
        </p:nvSpPr>
        <p:spPr>
          <a:xfrm>
            <a:off x="-54971" y="1266909"/>
            <a:ext cx="9894617" cy="1000272"/>
          </a:xfrm>
          <a:custGeom>
            <a:avLst/>
            <a:gdLst/>
            <a:ahLst/>
            <a:cxnLst>
              <a:cxn ang="0">
                <a:pos x="wd2" y="hd2"/>
              </a:cxn>
              <a:cxn ang="5400000">
                <a:pos x="wd2" y="hd2"/>
              </a:cxn>
              <a:cxn ang="10800000">
                <a:pos x="wd2" y="hd2"/>
              </a:cxn>
              <a:cxn ang="16200000">
                <a:pos x="wd2" y="hd2"/>
              </a:cxn>
            </a:cxnLst>
            <a:rect l="0" t="0" r="r" b="b"/>
            <a:pathLst>
              <a:path w="21600" h="21600" extrusionOk="0">
                <a:moveTo>
                  <a:pt x="0" y="704"/>
                </a:moveTo>
                <a:lnTo>
                  <a:pt x="20651" y="0"/>
                </a:lnTo>
                <a:lnTo>
                  <a:pt x="21600" y="21216"/>
                </a:lnTo>
                <a:lnTo>
                  <a:pt x="201" y="21600"/>
                </a:lnTo>
                <a:lnTo>
                  <a:pt x="0" y="704"/>
                </a:lnTo>
                <a:close/>
              </a:path>
            </a:pathLst>
          </a:custGeom>
          <a:solidFill>
            <a:schemeClr val="bg1">
              <a:lumMod val="75000"/>
            </a:schemeClr>
          </a:solidFill>
          <a:ln w="12700">
            <a:miter lim="400000"/>
          </a:ln>
        </p:spPr>
        <p:txBody>
          <a:bodyPr tIns="91439" bIns="91439"/>
          <a:lstStyle/>
          <a:p>
            <a:endParaRPr/>
          </a:p>
        </p:txBody>
      </p:sp>
      <p:grpSp>
        <p:nvGrpSpPr>
          <p:cNvPr id="22" name="Group">
            <a:extLst>
              <a:ext uri="{FF2B5EF4-FFF2-40B4-BE49-F238E27FC236}">
                <a16:creationId xmlns:a16="http://schemas.microsoft.com/office/drawing/2014/main" id="{44E6260B-35B7-534D-8C84-996EBAA56A95}"/>
              </a:ext>
            </a:extLst>
          </p:cNvPr>
          <p:cNvGrpSpPr/>
          <p:nvPr/>
        </p:nvGrpSpPr>
        <p:grpSpPr>
          <a:xfrm>
            <a:off x="24733" y="1022077"/>
            <a:ext cx="1253673" cy="1336283"/>
            <a:chOff x="0" y="0"/>
            <a:chExt cx="1253672" cy="1336281"/>
          </a:xfrm>
        </p:grpSpPr>
        <p:sp>
          <p:nvSpPr>
            <p:cNvPr id="23" name="Shape">
              <a:extLst>
                <a:ext uri="{FF2B5EF4-FFF2-40B4-BE49-F238E27FC236}">
                  <a16:creationId xmlns:a16="http://schemas.microsoft.com/office/drawing/2014/main" id="{4FE4EF99-BAF0-8440-8E7A-F8E66B8EEF50}"/>
                </a:ext>
              </a:extLst>
            </p:cNvPr>
            <p:cNvSpPr/>
            <p:nvPr/>
          </p:nvSpPr>
          <p:spPr>
            <a:xfrm>
              <a:off x="33871" y="0"/>
              <a:ext cx="1219802" cy="1319349"/>
            </a:xfrm>
            <a:custGeom>
              <a:avLst/>
              <a:gdLst/>
              <a:ahLst/>
              <a:cxnLst>
                <a:cxn ang="0">
                  <a:pos x="wd2" y="hd2"/>
                </a:cxn>
                <a:cxn ang="5400000">
                  <a:pos x="wd2" y="hd2"/>
                </a:cxn>
                <a:cxn ang="10800000">
                  <a:pos x="wd2" y="hd2"/>
                </a:cxn>
                <a:cxn ang="16200000">
                  <a:pos x="wd2" y="hd2"/>
                </a:cxn>
              </a:cxnLst>
              <a:rect l="0" t="0" r="r" b="b"/>
              <a:pathLst>
                <a:path w="21600" h="21600" extrusionOk="0">
                  <a:moveTo>
                    <a:pt x="18861" y="0"/>
                  </a:moveTo>
                  <a:lnTo>
                    <a:pt x="21600" y="2613"/>
                  </a:lnTo>
                  <a:lnTo>
                    <a:pt x="3850" y="21600"/>
                  </a:lnTo>
                  <a:lnTo>
                    <a:pt x="0" y="21544"/>
                  </a:lnTo>
                  <a:lnTo>
                    <a:pt x="18861" y="0"/>
                  </a:lnTo>
                  <a:close/>
                </a:path>
              </a:pathLst>
            </a:custGeom>
            <a:solidFill>
              <a:srgbClr val="300C0B">
                <a:alpha val="14005"/>
              </a:srgbClr>
            </a:solidFill>
            <a:ln w="12700" cap="flat">
              <a:noFill/>
              <a:miter lim="400000"/>
            </a:ln>
            <a:effectLst/>
          </p:spPr>
          <p:txBody>
            <a:bodyPr wrap="square" lIns="91439" tIns="91439" rIns="91439" bIns="91439" numCol="1" anchor="t">
              <a:noAutofit/>
            </a:bodyPr>
            <a:lstStyle/>
            <a:p>
              <a:endParaRPr/>
            </a:p>
          </p:txBody>
        </p:sp>
        <p:sp>
          <p:nvSpPr>
            <p:cNvPr id="24" name="Triangle">
              <a:extLst>
                <a:ext uri="{FF2B5EF4-FFF2-40B4-BE49-F238E27FC236}">
                  <a16:creationId xmlns:a16="http://schemas.microsoft.com/office/drawing/2014/main" id="{298CFC56-1E56-A147-8CE8-A2167ED0C738}"/>
                </a:ext>
              </a:extLst>
            </p:cNvPr>
            <p:cNvSpPr/>
            <p:nvPr/>
          </p:nvSpPr>
          <p:spPr>
            <a:xfrm>
              <a:off x="0" y="3439"/>
              <a:ext cx="1137600" cy="1332843"/>
            </a:xfrm>
            <a:custGeom>
              <a:avLst/>
              <a:gdLst/>
              <a:ahLst/>
              <a:cxnLst>
                <a:cxn ang="0">
                  <a:pos x="wd2" y="hd2"/>
                </a:cxn>
                <a:cxn ang="5400000">
                  <a:pos x="wd2" y="hd2"/>
                </a:cxn>
                <a:cxn ang="10800000">
                  <a:pos x="wd2" y="hd2"/>
                </a:cxn>
                <a:cxn ang="16200000">
                  <a:pos x="wd2" y="hd2"/>
                </a:cxn>
              </a:cxnLst>
              <a:rect l="0" t="0" r="r" b="b"/>
              <a:pathLst>
                <a:path w="21600" h="21600" extrusionOk="0">
                  <a:moveTo>
                    <a:pt x="305" y="0"/>
                  </a:moveTo>
                  <a:lnTo>
                    <a:pt x="21600" y="0"/>
                  </a:lnTo>
                  <a:lnTo>
                    <a:pt x="0" y="21600"/>
                  </a:lnTo>
                  <a:lnTo>
                    <a:pt x="305" y="0"/>
                  </a:lnTo>
                  <a:close/>
                </a:path>
              </a:pathLst>
            </a:custGeom>
            <a:solidFill>
              <a:srgbClr val="CE352F"/>
            </a:solidFill>
            <a:ln w="12700" cap="flat">
              <a:noFill/>
              <a:miter lim="400000"/>
            </a:ln>
            <a:effectLst/>
          </p:spPr>
          <p:txBody>
            <a:bodyPr wrap="square" lIns="91439" tIns="91439" rIns="91439" bIns="91439" numCol="1" anchor="t">
              <a:noAutofit/>
            </a:bodyPr>
            <a:lstStyle/>
            <a:p>
              <a:endParaRPr dirty="0"/>
            </a:p>
          </p:txBody>
        </p:sp>
      </p:grpSp>
      <p:sp>
        <p:nvSpPr>
          <p:cNvPr id="25" name="Briar Hill Group Vision">
            <a:extLst>
              <a:ext uri="{FF2B5EF4-FFF2-40B4-BE49-F238E27FC236}">
                <a16:creationId xmlns:a16="http://schemas.microsoft.com/office/drawing/2014/main" id="{BB1E7354-6741-C740-8CAE-5B6E6E98DADF}"/>
              </a:ext>
            </a:extLst>
          </p:cNvPr>
          <p:cNvSpPr txBox="1"/>
          <p:nvPr/>
        </p:nvSpPr>
        <p:spPr>
          <a:xfrm>
            <a:off x="1253674" y="1335272"/>
            <a:ext cx="8494633" cy="1000272"/>
          </a:xfrm>
          <a:prstGeom prst="rect">
            <a:avLst/>
          </a:prstGeom>
          <a:ln w="25400">
            <a:miter lim="400000"/>
          </a:ln>
          <a:extLst>
            <a:ext uri="{C572A759-6A51-4108-AA02-DFA0A04FC94B}">
              <ma14:wrappingTextBoxFlag xmlns="" xmlns:ma14="http://schemas.microsoft.com/office/mac/drawingml/2011/main" val="1"/>
            </a:ext>
          </a:extLst>
        </p:spPr>
        <p:txBody>
          <a:bodyPr wrap="none" tIns="91439" bIns="91439">
            <a:spAutoFit/>
          </a:bodyPr>
          <a:lstStyle>
            <a:lvl1pPr defTabSz="457200">
              <a:lnSpc>
                <a:spcPct val="107916"/>
              </a:lnSpc>
              <a:spcBef>
                <a:spcPts val="800"/>
              </a:spcBef>
              <a:defRPr sz="5000">
                <a:latin typeface="Avenir Black"/>
                <a:ea typeface="Avenir Black"/>
                <a:cs typeface="Avenir Black"/>
                <a:sym typeface="Avenir Black"/>
              </a:defRPr>
            </a:lvl1pPr>
          </a:lstStyle>
          <a:p>
            <a:r>
              <a:rPr lang="en-CA" dirty="0"/>
              <a:t>Week to Week Comparison</a:t>
            </a:r>
            <a:endParaRPr dirty="0"/>
          </a:p>
        </p:txBody>
      </p:sp>
      <p:pic>
        <p:nvPicPr>
          <p:cNvPr id="4" name="Picture 3" descr="Table&#10;&#10;Description automatically generated">
            <a:extLst>
              <a:ext uri="{FF2B5EF4-FFF2-40B4-BE49-F238E27FC236}">
                <a16:creationId xmlns:a16="http://schemas.microsoft.com/office/drawing/2014/main" id="{097154E8-038E-A100-48D6-826C999154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766" y="3668020"/>
            <a:ext cx="9590632" cy="5994145"/>
          </a:xfrm>
          <a:prstGeom prst="rect">
            <a:avLst/>
          </a:prstGeom>
        </p:spPr>
      </p:pic>
      <p:sp>
        <p:nvSpPr>
          <p:cNvPr id="2" name="TextBox 1">
            <a:extLst>
              <a:ext uri="{FF2B5EF4-FFF2-40B4-BE49-F238E27FC236}">
                <a16:creationId xmlns:a16="http://schemas.microsoft.com/office/drawing/2014/main" id="{411797F1-6431-5B31-7E00-6319D192B442}"/>
              </a:ext>
            </a:extLst>
          </p:cNvPr>
          <p:cNvSpPr txBox="1"/>
          <p:nvPr/>
        </p:nvSpPr>
        <p:spPr>
          <a:xfrm>
            <a:off x="1805354" y="2836985"/>
            <a:ext cx="4736123" cy="73866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June </a:t>
            </a:r>
            <a:r>
              <a:rPr lang="en-US" dirty="0"/>
              <a:t>11</a:t>
            </a:r>
            <a:r>
              <a:rPr kumimoji="0" lang="en-US" sz="3600" b="0" i="0" u="none" strike="noStrike" cap="none" spc="0" normalizeH="0" baseline="0" dirty="0">
                <a:ln>
                  <a:noFill/>
                </a:ln>
                <a:solidFill>
                  <a:srgbClr val="000000"/>
                </a:solidFill>
                <a:effectLst/>
                <a:uFillTx/>
                <a:latin typeface="+mj-lt"/>
                <a:ea typeface="+mj-ea"/>
                <a:cs typeface="+mj-cs"/>
                <a:sym typeface="Calibri"/>
              </a:rPr>
              <a:t>, 2022</a:t>
            </a:r>
          </a:p>
        </p:txBody>
      </p:sp>
      <p:sp>
        <p:nvSpPr>
          <p:cNvPr id="13" name="TextBox 12">
            <a:extLst>
              <a:ext uri="{FF2B5EF4-FFF2-40B4-BE49-F238E27FC236}">
                <a16:creationId xmlns:a16="http://schemas.microsoft.com/office/drawing/2014/main" id="{93A56599-18D6-AA77-79CB-35E2F75C8FF7}"/>
              </a:ext>
            </a:extLst>
          </p:cNvPr>
          <p:cNvSpPr txBox="1"/>
          <p:nvPr/>
        </p:nvSpPr>
        <p:spPr>
          <a:xfrm>
            <a:off x="11908328" y="2929358"/>
            <a:ext cx="4736123" cy="73866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July 18, 2022</a:t>
            </a:r>
          </a:p>
        </p:txBody>
      </p:sp>
      <p:pic>
        <p:nvPicPr>
          <p:cNvPr id="5" name="Picture 4" descr="Table&#10;&#10;Description automatically generated">
            <a:extLst>
              <a:ext uri="{FF2B5EF4-FFF2-40B4-BE49-F238E27FC236}">
                <a16:creationId xmlns:a16="http://schemas.microsoft.com/office/drawing/2014/main" id="{870EE396-17A5-F278-E568-AE0F706E46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1588" y="4581553"/>
            <a:ext cx="8687458" cy="5080612"/>
          </a:xfrm>
          <a:prstGeom prst="rect">
            <a:avLst/>
          </a:prstGeom>
        </p:spPr>
      </p:pic>
    </p:spTree>
    <p:extLst>
      <p:ext uri="{BB962C8B-B14F-4D97-AF65-F5344CB8AC3E}">
        <p14:creationId xmlns:p14="http://schemas.microsoft.com/office/powerpoint/2010/main" val="56785300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Our vision is to provide you with the best possible experience in real estate. We are passionate about ensuring that you sell your home for maximum value with the least amount of stress and that you come away feeling great about your home sale and purchase. Let our experience guide you with your real estate decisions."/>
          <p:cNvSpPr txBox="1"/>
          <p:nvPr/>
        </p:nvSpPr>
        <p:spPr>
          <a:xfrm>
            <a:off x="8467115" y="4123833"/>
            <a:ext cx="15112302" cy="915441"/>
          </a:xfrm>
          <a:prstGeom prst="rect">
            <a:avLst/>
          </a:prstGeom>
          <a:ln w="25400">
            <a:miter lim="400000"/>
          </a:ln>
          <a:extLst>
            <a:ext uri="{C572A759-6A51-4108-AA02-DFA0A04FC94B}">
              <ma14:wrappingTextBoxFlag xmlns="" xmlns:ma14="http://schemas.microsoft.com/office/mac/drawingml/2011/main" val="1"/>
            </a:ext>
          </a:extLst>
        </p:spPr>
        <p:txBody>
          <a:bodyPr tIns="91439" bIns="91439">
            <a:spAutoFit/>
          </a:bodyPr>
          <a:lstStyle>
            <a:lvl1pPr defTabSz="457200">
              <a:lnSpc>
                <a:spcPct val="107916"/>
              </a:lnSpc>
              <a:spcBef>
                <a:spcPts val="800"/>
              </a:spcBef>
              <a:defRPr sz="4500">
                <a:latin typeface="Avenir Medium"/>
                <a:ea typeface="Avenir Medium"/>
                <a:cs typeface="Avenir Medium"/>
                <a:sym typeface="Avenir Medium"/>
              </a:defRPr>
            </a:lvl1pPr>
          </a:lstStyle>
          <a:p>
            <a:endParaRPr dirty="0"/>
          </a:p>
        </p:txBody>
      </p:sp>
      <p:sp>
        <p:nvSpPr>
          <p:cNvPr id="47" name="Our core values are"/>
          <p:cNvSpPr txBox="1"/>
          <p:nvPr/>
        </p:nvSpPr>
        <p:spPr>
          <a:xfrm>
            <a:off x="12777923" y="11144759"/>
            <a:ext cx="6462673" cy="996617"/>
          </a:xfrm>
          <a:prstGeom prst="rect">
            <a:avLst/>
          </a:prstGeom>
          <a:ln w="25400">
            <a:miter lim="400000"/>
          </a:ln>
          <a:extLst>
            <a:ext uri="{C572A759-6A51-4108-AA02-DFA0A04FC94B}">
              <ma14:wrappingTextBoxFlag xmlns="" xmlns:ma14="http://schemas.microsoft.com/office/mac/drawingml/2011/main" val="1"/>
            </a:ext>
          </a:extLst>
        </p:spPr>
        <p:txBody>
          <a:bodyPr tIns="91439" bIns="91439">
            <a:spAutoFit/>
          </a:bodyPr>
          <a:lstStyle>
            <a:lvl1pPr defTabSz="457200">
              <a:lnSpc>
                <a:spcPct val="107916"/>
              </a:lnSpc>
              <a:spcBef>
                <a:spcPts val="800"/>
              </a:spcBef>
              <a:defRPr sz="5000" i="1">
                <a:latin typeface="Avenir Heavy"/>
                <a:ea typeface="Avenir Heavy"/>
                <a:cs typeface="Avenir Heavy"/>
                <a:sym typeface="Avenir Heavy"/>
              </a:defRPr>
            </a:lvl1pPr>
          </a:lstStyle>
          <a:p>
            <a:endParaRPr dirty="0"/>
          </a:p>
        </p:txBody>
      </p:sp>
      <p:sp>
        <p:nvSpPr>
          <p:cNvPr id="20" name="Triangle">
            <a:extLst>
              <a:ext uri="{FF2B5EF4-FFF2-40B4-BE49-F238E27FC236}">
                <a16:creationId xmlns:a16="http://schemas.microsoft.com/office/drawing/2014/main" id="{7DC69798-9CA4-F344-889C-05D349949C36}"/>
              </a:ext>
            </a:extLst>
          </p:cNvPr>
          <p:cNvSpPr/>
          <p:nvPr/>
        </p:nvSpPr>
        <p:spPr>
          <a:xfrm>
            <a:off x="499279" y="1022077"/>
            <a:ext cx="1079054" cy="626389"/>
          </a:xfrm>
          <a:custGeom>
            <a:avLst/>
            <a:gdLst/>
            <a:ahLst/>
            <a:cxnLst>
              <a:cxn ang="0">
                <a:pos x="wd2" y="hd2"/>
              </a:cxn>
              <a:cxn ang="5400000">
                <a:pos x="wd2" y="hd2"/>
              </a:cxn>
              <a:cxn ang="10800000">
                <a:pos x="wd2" y="hd2"/>
              </a:cxn>
              <a:cxn ang="16200000">
                <a:pos x="wd2" y="hd2"/>
              </a:cxn>
            </a:cxnLst>
            <a:rect l="0" t="0" r="r" b="b"/>
            <a:pathLst>
              <a:path w="21600" h="21600" extrusionOk="0">
                <a:moveTo>
                  <a:pt x="12903" y="0"/>
                </a:moveTo>
                <a:lnTo>
                  <a:pt x="21600" y="21192"/>
                </a:lnTo>
                <a:lnTo>
                  <a:pt x="0" y="21600"/>
                </a:lnTo>
                <a:lnTo>
                  <a:pt x="12903" y="0"/>
                </a:lnTo>
                <a:close/>
              </a:path>
            </a:pathLst>
          </a:custGeom>
          <a:solidFill>
            <a:srgbClr val="5C1917"/>
          </a:solidFill>
          <a:ln w="12700">
            <a:miter lim="400000"/>
          </a:ln>
        </p:spPr>
        <p:txBody>
          <a:bodyPr tIns="91439" bIns="91439"/>
          <a:lstStyle/>
          <a:p>
            <a:endParaRPr dirty="0"/>
          </a:p>
        </p:txBody>
      </p:sp>
      <p:sp>
        <p:nvSpPr>
          <p:cNvPr id="21" name="Shape">
            <a:extLst>
              <a:ext uri="{FF2B5EF4-FFF2-40B4-BE49-F238E27FC236}">
                <a16:creationId xmlns:a16="http://schemas.microsoft.com/office/drawing/2014/main" id="{C408FE1C-555E-724E-B9AA-CE92AE1FC645}"/>
              </a:ext>
            </a:extLst>
          </p:cNvPr>
          <p:cNvSpPr/>
          <p:nvPr/>
        </p:nvSpPr>
        <p:spPr>
          <a:xfrm>
            <a:off x="-54971" y="1266909"/>
            <a:ext cx="9894617" cy="1000272"/>
          </a:xfrm>
          <a:custGeom>
            <a:avLst/>
            <a:gdLst/>
            <a:ahLst/>
            <a:cxnLst>
              <a:cxn ang="0">
                <a:pos x="wd2" y="hd2"/>
              </a:cxn>
              <a:cxn ang="5400000">
                <a:pos x="wd2" y="hd2"/>
              </a:cxn>
              <a:cxn ang="10800000">
                <a:pos x="wd2" y="hd2"/>
              </a:cxn>
              <a:cxn ang="16200000">
                <a:pos x="wd2" y="hd2"/>
              </a:cxn>
            </a:cxnLst>
            <a:rect l="0" t="0" r="r" b="b"/>
            <a:pathLst>
              <a:path w="21600" h="21600" extrusionOk="0">
                <a:moveTo>
                  <a:pt x="0" y="704"/>
                </a:moveTo>
                <a:lnTo>
                  <a:pt x="20651" y="0"/>
                </a:lnTo>
                <a:lnTo>
                  <a:pt x="21600" y="21216"/>
                </a:lnTo>
                <a:lnTo>
                  <a:pt x="201" y="21600"/>
                </a:lnTo>
                <a:lnTo>
                  <a:pt x="0" y="704"/>
                </a:lnTo>
                <a:close/>
              </a:path>
            </a:pathLst>
          </a:custGeom>
          <a:solidFill>
            <a:schemeClr val="bg1">
              <a:lumMod val="75000"/>
            </a:schemeClr>
          </a:solidFill>
          <a:ln w="12700">
            <a:miter lim="400000"/>
          </a:ln>
        </p:spPr>
        <p:txBody>
          <a:bodyPr tIns="91439" bIns="91439"/>
          <a:lstStyle/>
          <a:p>
            <a:endParaRPr/>
          </a:p>
        </p:txBody>
      </p:sp>
      <p:grpSp>
        <p:nvGrpSpPr>
          <p:cNvPr id="22" name="Group">
            <a:extLst>
              <a:ext uri="{FF2B5EF4-FFF2-40B4-BE49-F238E27FC236}">
                <a16:creationId xmlns:a16="http://schemas.microsoft.com/office/drawing/2014/main" id="{44E6260B-35B7-534D-8C84-996EBAA56A95}"/>
              </a:ext>
            </a:extLst>
          </p:cNvPr>
          <p:cNvGrpSpPr/>
          <p:nvPr/>
        </p:nvGrpSpPr>
        <p:grpSpPr>
          <a:xfrm>
            <a:off x="24733" y="1022077"/>
            <a:ext cx="1253673" cy="1336283"/>
            <a:chOff x="0" y="0"/>
            <a:chExt cx="1253672" cy="1336281"/>
          </a:xfrm>
        </p:grpSpPr>
        <p:sp>
          <p:nvSpPr>
            <p:cNvPr id="23" name="Shape">
              <a:extLst>
                <a:ext uri="{FF2B5EF4-FFF2-40B4-BE49-F238E27FC236}">
                  <a16:creationId xmlns:a16="http://schemas.microsoft.com/office/drawing/2014/main" id="{4FE4EF99-BAF0-8440-8E7A-F8E66B8EEF50}"/>
                </a:ext>
              </a:extLst>
            </p:cNvPr>
            <p:cNvSpPr/>
            <p:nvPr/>
          </p:nvSpPr>
          <p:spPr>
            <a:xfrm>
              <a:off x="33871" y="0"/>
              <a:ext cx="1219802" cy="1319349"/>
            </a:xfrm>
            <a:custGeom>
              <a:avLst/>
              <a:gdLst/>
              <a:ahLst/>
              <a:cxnLst>
                <a:cxn ang="0">
                  <a:pos x="wd2" y="hd2"/>
                </a:cxn>
                <a:cxn ang="5400000">
                  <a:pos x="wd2" y="hd2"/>
                </a:cxn>
                <a:cxn ang="10800000">
                  <a:pos x="wd2" y="hd2"/>
                </a:cxn>
                <a:cxn ang="16200000">
                  <a:pos x="wd2" y="hd2"/>
                </a:cxn>
              </a:cxnLst>
              <a:rect l="0" t="0" r="r" b="b"/>
              <a:pathLst>
                <a:path w="21600" h="21600" extrusionOk="0">
                  <a:moveTo>
                    <a:pt x="18861" y="0"/>
                  </a:moveTo>
                  <a:lnTo>
                    <a:pt x="21600" y="2613"/>
                  </a:lnTo>
                  <a:lnTo>
                    <a:pt x="3850" y="21600"/>
                  </a:lnTo>
                  <a:lnTo>
                    <a:pt x="0" y="21544"/>
                  </a:lnTo>
                  <a:lnTo>
                    <a:pt x="18861" y="0"/>
                  </a:lnTo>
                  <a:close/>
                </a:path>
              </a:pathLst>
            </a:custGeom>
            <a:solidFill>
              <a:srgbClr val="300C0B">
                <a:alpha val="14005"/>
              </a:srgbClr>
            </a:solidFill>
            <a:ln w="12700" cap="flat">
              <a:noFill/>
              <a:miter lim="400000"/>
            </a:ln>
            <a:effectLst/>
          </p:spPr>
          <p:txBody>
            <a:bodyPr wrap="square" lIns="91439" tIns="91439" rIns="91439" bIns="91439" numCol="1" anchor="t">
              <a:noAutofit/>
            </a:bodyPr>
            <a:lstStyle/>
            <a:p>
              <a:endParaRPr/>
            </a:p>
          </p:txBody>
        </p:sp>
        <p:sp>
          <p:nvSpPr>
            <p:cNvPr id="24" name="Triangle">
              <a:extLst>
                <a:ext uri="{FF2B5EF4-FFF2-40B4-BE49-F238E27FC236}">
                  <a16:creationId xmlns:a16="http://schemas.microsoft.com/office/drawing/2014/main" id="{298CFC56-1E56-A147-8CE8-A2167ED0C738}"/>
                </a:ext>
              </a:extLst>
            </p:cNvPr>
            <p:cNvSpPr/>
            <p:nvPr/>
          </p:nvSpPr>
          <p:spPr>
            <a:xfrm>
              <a:off x="0" y="3439"/>
              <a:ext cx="1137600" cy="1332843"/>
            </a:xfrm>
            <a:custGeom>
              <a:avLst/>
              <a:gdLst/>
              <a:ahLst/>
              <a:cxnLst>
                <a:cxn ang="0">
                  <a:pos x="wd2" y="hd2"/>
                </a:cxn>
                <a:cxn ang="5400000">
                  <a:pos x="wd2" y="hd2"/>
                </a:cxn>
                <a:cxn ang="10800000">
                  <a:pos x="wd2" y="hd2"/>
                </a:cxn>
                <a:cxn ang="16200000">
                  <a:pos x="wd2" y="hd2"/>
                </a:cxn>
              </a:cxnLst>
              <a:rect l="0" t="0" r="r" b="b"/>
              <a:pathLst>
                <a:path w="21600" h="21600" extrusionOk="0">
                  <a:moveTo>
                    <a:pt x="305" y="0"/>
                  </a:moveTo>
                  <a:lnTo>
                    <a:pt x="21600" y="0"/>
                  </a:lnTo>
                  <a:lnTo>
                    <a:pt x="0" y="21600"/>
                  </a:lnTo>
                  <a:lnTo>
                    <a:pt x="305" y="0"/>
                  </a:lnTo>
                  <a:close/>
                </a:path>
              </a:pathLst>
            </a:custGeom>
            <a:solidFill>
              <a:srgbClr val="CE352F"/>
            </a:solidFill>
            <a:ln w="12700" cap="flat">
              <a:noFill/>
              <a:miter lim="400000"/>
            </a:ln>
            <a:effectLst/>
          </p:spPr>
          <p:txBody>
            <a:bodyPr wrap="square" lIns="91439" tIns="91439" rIns="91439" bIns="91439" numCol="1" anchor="t">
              <a:noAutofit/>
            </a:bodyPr>
            <a:lstStyle/>
            <a:p>
              <a:endParaRPr dirty="0"/>
            </a:p>
          </p:txBody>
        </p:sp>
      </p:grpSp>
      <p:sp>
        <p:nvSpPr>
          <p:cNvPr id="25" name="Briar Hill Group Vision">
            <a:extLst>
              <a:ext uri="{FF2B5EF4-FFF2-40B4-BE49-F238E27FC236}">
                <a16:creationId xmlns:a16="http://schemas.microsoft.com/office/drawing/2014/main" id="{BB1E7354-6741-C740-8CAE-5B6E6E98DADF}"/>
              </a:ext>
            </a:extLst>
          </p:cNvPr>
          <p:cNvSpPr txBox="1"/>
          <p:nvPr/>
        </p:nvSpPr>
        <p:spPr>
          <a:xfrm>
            <a:off x="1253674" y="1335272"/>
            <a:ext cx="8494633" cy="1000272"/>
          </a:xfrm>
          <a:prstGeom prst="rect">
            <a:avLst/>
          </a:prstGeom>
          <a:ln w="25400">
            <a:miter lim="400000"/>
          </a:ln>
          <a:extLst>
            <a:ext uri="{C572A759-6A51-4108-AA02-DFA0A04FC94B}">
              <ma14:wrappingTextBoxFlag xmlns="" xmlns:ma14="http://schemas.microsoft.com/office/mac/drawingml/2011/main" val="1"/>
            </a:ext>
          </a:extLst>
        </p:spPr>
        <p:txBody>
          <a:bodyPr wrap="none" tIns="91439" bIns="91439">
            <a:spAutoFit/>
          </a:bodyPr>
          <a:lstStyle>
            <a:lvl1pPr defTabSz="457200">
              <a:lnSpc>
                <a:spcPct val="107916"/>
              </a:lnSpc>
              <a:spcBef>
                <a:spcPts val="800"/>
              </a:spcBef>
              <a:defRPr sz="5000">
                <a:latin typeface="Avenir Black"/>
                <a:ea typeface="Avenir Black"/>
                <a:cs typeface="Avenir Black"/>
                <a:sym typeface="Avenir Black"/>
              </a:defRPr>
            </a:lvl1pPr>
          </a:lstStyle>
          <a:p>
            <a:r>
              <a:rPr lang="en-CA" dirty="0"/>
              <a:t>Week to Week Comparison</a:t>
            </a:r>
            <a:endParaRPr dirty="0"/>
          </a:p>
        </p:txBody>
      </p:sp>
      <p:sp>
        <p:nvSpPr>
          <p:cNvPr id="2" name="TextBox 1">
            <a:extLst>
              <a:ext uri="{FF2B5EF4-FFF2-40B4-BE49-F238E27FC236}">
                <a16:creationId xmlns:a16="http://schemas.microsoft.com/office/drawing/2014/main" id="{411797F1-6431-5B31-7E00-6319D192B442}"/>
              </a:ext>
            </a:extLst>
          </p:cNvPr>
          <p:cNvSpPr txBox="1"/>
          <p:nvPr/>
        </p:nvSpPr>
        <p:spPr>
          <a:xfrm>
            <a:off x="1805354" y="2836985"/>
            <a:ext cx="4736123" cy="73866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July 11 2022</a:t>
            </a:r>
          </a:p>
        </p:txBody>
      </p:sp>
      <p:sp>
        <p:nvSpPr>
          <p:cNvPr id="13" name="TextBox 12">
            <a:extLst>
              <a:ext uri="{FF2B5EF4-FFF2-40B4-BE49-F238E27FC236}">
                <a16:creationId xmlns:a16="http://schemas.microsoft.com/office/drawing/2014/main" id="{93A56599-18D6-AA77-79CB-35E2F75C8FF7}"/>
              </a:ext>
            </a:extLst>
          </p:cNvPr>
          <p:cNvSpPr txBox="1"/>
          <p:nvPr/>
        </p:nvSpPr>
        <p:spPr>
          <a:xfrm>
            <a:off x="11908328" y="2929358"/>
            <a:ext cx="4736123" cy="73866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July 18, 2022</a:t>
            </a:r>
          </a:p>
        </p:txBody>
      </p:sp>
      <p:pic>
        <p:nvPicPr>
          <p:cNvPr id="5" name="Picture 4" descr="Chart, bar chart&#10;&#10;Description automatically generated">
            <a:extLst>
              <a:ext uri="{FF2B5EF4-FFF2-40B4-BE49-F238E27FC236}">
                <a16:creationId xmlns:a16="http://schemas.microsoft.com/office/drawing/2014/main" id="{D312483B-5ABA-0F9B-B010-8712E54BB9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8806" y="3955003"/>
            <a:ext cx="9423917" cy="5418752"/>
          </a:xfrm>
          <a:prstGeom prst="rect">
            <a:avLst/>
          </a:prstGeom>
        </p:spPr>
      </p:pic>
      <p:pic>
        <p:nvPicPr>
          <p:cNvPr id="4" name="Picture 3" descr="Chart, bar chart&#10;&#10;Description automatically generated">
            <a:extLst>
              <a:ext uri="{FF2B5EF4-FFF2-40B4-BE49-F238E27FC236}">
                <a16:creationId xmlns:a16="http://schemas.microsoft.com/office/drawing/2014/main" id="{40A577DB-F1EA-A69A-B8B5-3E264E9A68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6716" y="3955003"/>
            <a:ext cx="9631140" cy="5418752"/>
          </a:xfrm>
          <a:prstGeom prst="rect">
            <a:avLst/>
          </a:prstGeom>
        </p:spPr>
      </p:pic>
    </p:spTree>
    <p:extLst>
      <p:ext uri="{BB962C8B-B14F-4D97-AF65-F5344CB8AC3E}">
        <p14:creationId xmlns:p14="http://schemas.microsoft.com/office/powerpoint/2010/main" val="243841675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Text&#10;&#10;Description automatically generated">
            <a:extLst>
              <a:ext uri="{FF2B5EF4-FFF2-40B4-BE49-F238E27FC236}">
                <a16:creationId xmlns:a16="http://schemas.microsoft.com/office/drawing/2014/main" id="{AEACD403-0624-B86F-23FD-56732011FD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300" y="4015409"/>
            <a:ext cx="19974585" cy="4566754"/>
          </a:xfrm>
          <a:prstGeom prst="rect">
            <a:avLst/>
          </a:prstGeom>
        </p:spPr>
      </p:pic>
    </p:spTree>
    <p:extLst>
      <p:ext uri="{BB962C8B-B14F-4D97-AF65-F5344CB8AC3E}">
        <p14:creationId xmlns:p14="http://schemas.microsoft.com/office/powerpoint/2010/main" val="197367182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7C9738-08FC-C34F-B0FF-524C2B43F4D2}"/>
              </a:ext>
            </a:extLst>
          </p:cNvPr>
          <p:cNvSpPr txBox="1"/>
          <p:nvPr/>
        </p:nvSpPr>
        <p:spPr>
          <a:xfrm>
            <a:off x="2504658" y="2610684"/>
            <a:ext cx="16817012" cy="849463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Bank of Canada raised its overnight /prime lending rate from 1.5% to 2.5%</a:t>
            </a:r>
          </a:p>
          <a:p>
            <a:pPr marL="0" marR="0" indent="0" algn="l" defTabSz="1828800" rtl="0" fontAlgn="auto" latinLnBrk="0" hangingPunct="0">
              <a:lnSpc>
                <a:spcPct val="100000"/>
              </a:lnSpc>
              <a:spcBef>
                <a:spcPts val="0"/>
              </a:spcBef>
              <a:spcAft>
                <a:spcPts val="0"/>
              </a:spcAft>
              <a:buClrTx/>
              <a:buSzTx/>
              <a:buFontTx/>
              <a:buNone/>
              <a:tabLst/>
            </a:pPr>
            <a:endParaRPr lang="en-US" dirty="0"/>
          </a:p>
          <a:p>
            <a:pPr marL="0" marR="0" indent="0" algn="l" defTabSz="1828800" rtl="0" fontAlgn="auto" latinLnBrk="0" hangingPunct="0">
              <a:lnSpc>
                <a:spcPct val="100000"/>
              </a:lnSpc>
              <a:spcBef>
                <a:spcPts val="0"/>
              </a:spcBef>
              <a:spcAft>
                <a:spcPts val="0"/>
              </a:spcAft>
              <a:buClrTx/>
              <a:buSzTx/>
              <a:buFontTx/>
              <a:buNone/>
              <a:tabLst/>
            </a:pPr>
            <a:r>
              <a:rPr lang="en-US" dirty="0"/>
              <a:t>Domestic cost of living up to do…</a:t>
            </a:r>
          </a:p>
          <a:p>
            <a:pPr marL="0" marR="0" indent="0" algn="l" defTabSz="1828800" rtl="0" fontAlgn="auto" latinLnBrk="0" hangingPunct="0">
              <a:lnSpc>
                <a:spcPct val="100000"/>
              </a:lnSpc>
              <a:spcBef>
                <a:spcPts val="0"/>
              </a:spcBef>
              <a:spcAft>
                <a:spcPts val="0"/>
              </a:spcAft>
              <a:buClrTx/>
              <a:buSzTx/>
              <a:buFontTx/>
              <a:buNone/>
              <a:tabLst/>
            </a:pPr>
            <a:r>
              <a:rPr lang="en-US" dirty="0"/>
              <a:t>Supply Chain, War in Ukraine, </a:t>
            </a:r>
          </a:p>
          <a:p>
            <a:pPr marL="0" marR="0" indent="0" algn="l"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More than half the com</a:t>
            </a:r>
            <a:r>
              <a:rPr lang="en-US" dirty="0"/>
              <a:t>ponents that make up the CPI are now rising by more than 5%</a:t>
            </a:r>
          </a:p>
          <a:p>
            <a:pPr marL="0" marR="0" indent="0" algn="l"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Wage inflation accelerated to 5.2%</a:t>
            </a:r>
          </a:p>
          <a:p>
            <a:pPr marL="0" marR="0" indent="0" algn="l" defTabSz="1828800" rtl="0" fontAlgn="auto" latinLnBrk="0" hangingPunct="0">
              <a:lnSpc>
                <a:spcPct val="100000"/>
              </a:lnSpc>
              <a:spcBef>
                <a:spcPts val="0"/>
              </a:spcBef>
              <a:spcAft>
                <a:spcPts val="0"/>
              </a:spcAft>
              <a:buClrTx/>
              <a:buSzTx/>
              <a:buFontTx/>
              <a:buNone/>
              <a:tabLst/>
            </a:pPr>
            <a:r>
              <a:rPr lang="en-US" dirty="0"/>
              <a:t>Unemployment is  down to 4.9%</a:t>
            </a:r>
          </a:p>
          <a:p>
            <a:pPr marL="0" marR="0" indent="0" algn="l"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Job Vacancy Rates are high</a:t>
            </a:r>
          </a:p>
          <a:p>
            <a:r>
              <a:rPr lang="en-US" dirty="0"/>
              <a:t>Canadian businesses are raising prices</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a:p>
            <a:pPr marL="0" marR="0" indent="0" algn="l" defTabSz="1828800" rtl="0" fontAlgn="auto" latinLnBrk="0" hangingPunct="0">
              <a:lnSpc>
                <a:spcPct val="100000"/>
              </a:lnSpc>
              <a:spcBef>
                <a:spcPts val="0"/>
              </a:spcBef>
              <a:spcAft>
                <a:spcPts val="0"/>
              </a:spcAft>
              <a:buClrTx/>
              <a:buSzTx/>
              <a:buFontTx/>
              <a:buNone/>
              <a:tabLst/>
            </a:pPr>
            <a:r>
              <a:rPr lang="en-US" dirty="0"/>
              <a:t>The bank expects global economic growth to slow to 3.5% and 2% in 2023 before strengthening in 2024 to 3%</a:t>
            </a:r>
          </a:p>
          <a:p>
            <a:pPr marL="0" marR="0" indent="0" algn="l"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Economic Growth is expected to weaken next year.</a:t>
            </a:r>
          </a:p>
          <a:p>
            <a:pPr marL="0" marR="0" indent="0" algn="l" defTabSz="1828800" rtl="0" fontAlgn="auto" latinLnBrk="0" hangingPunct="0">
              <a:lnSpc>
                <a:spcPct val="100000"/>
              </a:lnSpc>
              <a:spcBef>
                <a:spcPts val="0"/>
              </a:spcBef>
              <a:spcAft>
                <a:spcPts val="0"/>
              </a:spcAft>
              <a:buClrTx/>
              <a:buSzTx/>
              <a:buFontTx/>
              <a:buNone/>
              <a:tabLst/>
            </a:pPr>
            <a:r>
              <a:rPr lang="en-US" dirty="0"/>
              <a:t>So, expect year end rate to grow to 3.5%</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11136900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riangle">
            <a:extLst>
              <a:ext uri="{FF2B5EF4-FFF2-40B4-BE49-F238E27FC236}">
                <a16:creationId xmlns:a16="http://schemas.microsoft.com/office/drawing/2014/main" id="{7DC69798-9CA4-F344-889C-05D349949C36}"/>
              </a:ext>
            </a:extLst>
          </p:cNvPr>
          <p:cNvSpPr/>
          <p:nvPr/>
        </p:nvSpPr>
        <p:spPr>
          <a:xfrm>
            <a:off x="499279" y="1022077"/>
            <a:ext cx="1079054" cy="626389"/>
          </a:xfrm>
          <a:custGeom>
            <a:avLst/>
            <a:gdLst/>
            <a:ahLst/>
            <a:cxnLst>
              <a:cxn ang="0">
                <a:pos x="wd2" y="hd2"/>
              </a:cxn>
              <a:cxn ang="5400000">
                <a:pos x="wd2" y="hd2"/>
              </a:cxn>
              <a:cxn ang="10800000">
                <a:pos x="wd2" y="hd2"/>
              </a:cxn>
              <a:cxn ang="16200000">
                <a:pos x="wd2" y="hd2"/>
              </a:cxn>
            </a:cxnLst>
            <a:rect l="0" t="0" r="r" b="b"/>
            <a:pathLst>
              <a:path w="21600" h="21600" extrusionOk="0">
                <a:moveTo>
                  <a:pt x="12903" y="0"/>
                </a:moveTo>
                <a:lnTo>
                  <a:pt x="21600" y="21192"/>
                </a:lnTo>
                <a:lnTo>
                  <a:pt x="0" y="21600"/>
                </a:lnTo>
                <a:lnTo>
                  <a:pt x="12903" y="0"/>
                </a:lnTo>
                <a:close/>
              </a:path>
            </a:pathLst>
          </a:custGeom>
          <a:solidFill>
            <a:srgbClr val="5C1917"/>
          </a:solidFill>
          <a:ln w="12700">
            <a:miter lim="400000"/>
          </a:ln>
        </p:spPr>
        <p:txBody>
          <a:bodyPr tIns="91439" bIns="91439"/>
          <a:lstStyle/>
          <a:p>
            <a:endParaRPr dirty="0"/>
          </a:p>
        </p:txBody>
      </p:sp>
      <p:sp>
        <p:nvSpPr>
          <p:cNvPr id="21" name="Shape">
            <a:extLst>
              <a:ext uri="{FF2B5EF4-FFF2-40B4-BE49-F238E27FC236}">
                <a16:creationId xmlns:a16="http://schemas.microsoft.com/office/drawing/2014/main" id="{C408FE1C-555E-724E-B9AA-CE92AE1FC645}"/>
              </a:ext>
            </a:extLst>
          </p:cNvPr>
          <p:cNvSpPr/>
          <p:nvPr/>
        </p:nvSpPr>
        <p:spPr>
          <a:xfrm>
            <a:off x="-54970" y="1266909"/>
            <a:ext cx="16849450" cy="1000272"/>
          </a:xfrm>
          <a:custGeom>
            <a:avLst/>
            <a:gdLst/>
            <a:ahLst/>
            <a:cxnLst>
              <a:cxn ang="0">
                <a:pos x="wd2" y="hd2"/>
              </a:cxn>
              <a:cxn ang="5400000">
                <a:pos x="wd2" y="hd2"/>
              </a:cxn>
              <a:cxn ang="10800000">
                <a:pos x="wd2" y="hd2"/>
              </a:cxn>
              <a:cxn ang="16200000">
                <a:pos x="wd2" y="hd2"/>
              </a:cxn>
            </a:cxnLst>
            <a:rect l="0" t="0" r="r" b="b"/>
            <a:pathLst>
              <a:path w="21600" h="21600" extrusionOk="0">
                <a:moveTo>
                  <a:pt x="0" y="704"/>
                </a:moveTo>
                <a:lnTo>
                  <a:pt x="20651" y="0"/>
                </a:lnTo>
                <a:lnTo>
                  <a:pt x="21600" y="21216"/>
                </a:lnTo>
                <a:lnTo>
                  <a:pt x="201" y="21600"/>
                </a:lnTo>
                <a:lnTo>
                  <a:pt x="0" y="704"/>
                </a:lnTo>
                <a:close/>
              </a:path>
            </a:pathLst>
          </a:custGeom>
          <a:solidFill>
            <a:schemeClr val="bg1">
              <a:lumMod val="75000"/>
            </a:schemeClr>
          </a:solidFill>
          <a:ln w="12700">
            <a:miter lim="400000"/>
          </a:ln>
        </p:spPr>
        <p:txBody>
          <a:bodyPr tIns="91439" bIns="91439"/>
          <a:lstStyle/>
          <a:p>
            <a:endParaRPr/>
          </a:p>
        </p:txBody>
      </p:sp>
      <p:grpSp>
        <p:nvGrpSpPr>
          <p:cNvPr id="22" name="Group">
            <a:extLst>
              <a:ext uri="{FF2B5EF4-FFF2-40B4-BE49-F238E27FC236}">
                <a16:creationId xmlns:a16="http://schemas.microsoft.com/office/drawing/2014/main" id="{44E6260B-35B7-534D-8C84-996EBAA56A95}"/>
              </a:ext>
            </a:extLst>
          </p:cNvPr>
          <p:cNvGrpSpPr/>
          <p:nvPr/>
        </p:nvGrpSpPr>
        <p:grpSpPr>
          <a:xfrm>
            <a:off x="24733" y="1022077"/>
            <a:ext cx="1253673" cy="1336283"/>
            <a:chOff x="0" y="0"/>
            <a:chExt cx="1253672" cy="1336281"/>
          </a:xfrm>
        </p:grpSpPr>
        <p:sp>
          <p:nvSpPr>
            <p:cNvPr id="23" name="Shape">
              <a:extLst>
                <a:ext uri="{FF2B5EF4-FFF2-40B4-BE49-F238E27FC236}">
                  <a16:creationId xmlns:a16="http://schemas.microsoft.com/office/drawing/2014/main" id="{4FE4EF99-BAF0-8440-8E7A-F8E66B8EEF50}"/>
                </a:ext>
              </a:extLst>
            </p:cNvPr>
            <p:cNvSpPr/>
            <p:nvPr/>
          </p:nvSpPr>
          <p:spPr>
            <a:xfrm>
              <a:off x="33871" y="0"/>
              <a:ext cx="1219802" cy="1319349"/>
            </a:xfrm>
            <a:custGeom>
              <a:avLst/>
              <a:gdLst/>
              <a:ahLst/>
              <a:cxnLst>
                <a:cxn ang="0">
                  <a:pos x="wd2" y="hd2"/>
                </a:cxn>
                <a:cxn ang="5400000">
                  <a:pos x="wd2" y="hd2"/>
                </a:cxn>
                <a:cxn ang="10800000">
                  <a:pos x="wd2" y="hd2"/>
                </a:cxn>
                <a:cxn ang="16200000">
                  <a:pos x="wd2" y="hd2"/>
                </a:cxn>
              </a:cxnLst>
              <a:rect l="0" t="0" r="r" b="b"/>
              <a:pathLst>
                <a:path w="21600" h="21600" extrusionOk="0">
                  <a:moveTo>
                    <a:pt x="18861" y="0"/>
                  </a:moveTo>
                  <a:lnTo>
                    <a:pt x="21600" y="2613"/>
                  </a:lnTo>
                  <a:lnTo>
                    <a:pt x="3850" y="21600"/>
                  </a:lnTo>
                  <a:lnTo>
                    <a:pt x="0" y="21544"/>
                  </a:lnTo>
                  <a:lnTo>
                    <a:pt x="18861" y="0"/>
                  </a:lnTo>
                  <a:close/>
                </a:path>
              </a:pathLst>
            </a:custGeom>
            <a:solidFill>
              <a:srgbClr val="300C0B">
                <a:alpha val="14005"/>
              </a:srgbClr>
            </a:solidFill>
            <a:ln w="12700" cap="flat">
              <a:noFill/>
              <a:miter lim="400000"/>
            </a:ln>
            <a:effectLst/>
          </p:spPr>
          <p:txBody>
            <a:bodyPr wrap="square" lIns="91439" tIns="91439" rIns="91439" bIns="91439" numCol="1" anchor="t">
              <a:noAutofit/>
            </a:bodyPr>
            <a:lstStyle/>
            <a:p>
              <a:endParaRPr/>
            </a:p>
          </p:txBody>
        </p:sp>
        <p:sp>
          <p:nvSpPr>
            <p:cNvPr id="24" name="Triangle">
              <a:extLst>
                <a:ext uri="{FF2B5EF4-FFF2-40B4-BE49-F238E27FC236}">
                  <a16:creationId xmlns:a16="http://schemas.microsoft.com/office/drawing/2014/main" id="{298CFC56-1E56-A147-8CE8-A2167ED0C738}"/>
                </a:ext>
              </a:extLst>
            </p:cNvPr>
            <p:cNvSpPr/>
            <p:nvPr/>
          </p:nvSpPr>
          <p:spPr>
            <a:xfrm>
              <a:off x="0" y="3439"/>
              <a:ext cx="1137600" cy="1332843"/>
            </a:xfrm>
            <a:custGeom>
              <a:avLst/>
              <a:gdLst/>
              <a:ahLst/>
              <a:cxnLst>
                <a:cxn ang="0">
                  <a:pos x="wd2" y="hd2"/>
                </a:cxn>
                <a:cxn ang="5400000">
                  <a:pos x="wd2" y="hd2"/>
                </a:cxn>
                <a:cxn ang="10800000">
                  <a:pos x="wd2" y="hd2"/>
                </a:cxn>
                <a:cxn ang="16200000">
                  <a:pos x="wd2" y="hd2"/>
                </a:cxn>
              </a:cxnLst>
              <a:rect l="0" t="0" r="r" b="b"/>
              <a:pathLst>
                <a:path w="21600" h="21600" extrusionOk="0">
                  <a:moveTo>
                    <a:pt x="305" y="0"/>
                  </a:moveTo>
                  <a:lnTo>
                    <a:pt x="21600" y="0"/>
                  </a:lnTo>
                  <a:lnTo>
                    <a:pt x="0" y="21600"/>
                  </a:lnTo>
                  <a:lnTo>
                    <a:pt x="305" y="0"/>
                  </a:lnTo>
                  <a:close/>
                </a:path>
              </a:pathLst>
            </a:custGeom>
            <a:solidFill>
              <a:srgbClr val="CE352F"/>
            </a:solidFill>
            <a:ln w="12700" cap="flat">
              <a:noFill/>
              <a:miter lim="400000"/>
            </a:ln>
            <a:effectLst/>
          </p:spPr>
          <p:txBody>
            <a:bodyPr wrap="square" lIns="91439" tIns="91439" rIns="91439" bIns="91439" numCol="1" anchor="t">
              <a:noAutofit/>
            </a:bodyPr>
            <a:lstStyle/>
            <a:p>
              <a:endParaRPr dirty="0"/>
            </a:p>
          </p:txBody>
        </p:sp>
      </p:grpSp>
      <p:sp>
        <p:nvSpPr>
          <p:cNvPr id="25" name="Briar Hill Group Vision">
            <a:extLst>
              <a:ext uri="{FF2B5EF4-FFF2-40B4-BE49-F238E27FC236}">
                <a16:creationId xmlns:a16="http://schemas.microsoft.com/office/drawing/2014/main" id="{BB1E7354-6741-C740-8CAE-5B6E6E98DADF}"/>
              </a:ext>
            </a:extLst>
          </p:cNvPr>
          <p:cNvSpPr txBox="1"/>
          <p:nvPr/>
        </p:nvSpPr>
        <p:spPr>
          <a:xfrm>
            <a:off x="1253674" y="1335272"/>
            <a:ext cx="15906566" cy="1000272"/>
          </a:xfrm>
          <a:prstGeom prst="rect">
            <a:avLst/>
          </a:prstGeom>
          <a:ln w="25400">
            <a:miter lim="400000"/>
          </a:ln>
          <a:extLst>
            <a:ext uri="{C572A759-6A51-4108-AA02-DFA0A04FC94B}">
              <ma14:wrappingTextBoxFlag xmlns="" xmlns:ma14="http://schemas.microsoft.com/office/mac/drawingml/2011/main" val="1"/>
            </a:ext>
          </a:extLst>
        </p:spPr>
        <p:txBody>
          <a:bodyPr wrap="square" tIns="91439" bIns="91439">
            <a:spAutoFit/>
          </a:bodyPr>
          <a:lstStyle>
            <a:lvl1pPr defTabSz="457200">
              <a:lnSpc>
                <a:spcPct val="107916"/>
              </a:lnSpc>
              <a:spcBef>
                <a:spcPts val="800"/>
              </a:spcBef>
              <a:defRPr sz="5000">
                <a:latin typeface="Avenir Black"/>
                <a:ea typeface="Avenir Black"/>
                <a:cs typeface="Avenir Black"/>
                <a:sym typeface="Avenir Black"/>
              </a:defRPr>
            </a:lvl1pPr>
          </a:lstStyle>
          <a:p>
            <a:r>
              <a:rPr lang="en-CA" dirty="0"/>
              <a:t>Victoria Real Estate Show – Mondays 10 AM</a:t>
            </a:r>
          </a:p>
        </p:txBody>
      </p:sp>
      <p:pic>
        <p:nvPicPr>
          <p:cNvPr id="16" name="Picture 15" descr="Background pattern&#10;&#10;Description automatically generated with medium confidence">
            <a:extLst>
              <a:ext uri="{FF2B5EF4-FFF2-40B4-BE49-F238E27FC236}">
                <a16:creationId xmlns:a16="http://schemas.microsoft.com/office/drawing/2014/main" id="{0EAD3016-9249-CA49-93D0-49F72DBFB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93040" y="2267180"/>
            <a:ext cx="5256396" cy="2548659"/>
          </a:xfrm>
          <a:prstGeom prst="rect">
            <a:avLst/>
          </a:prstGeom>
        </p:spPr>
      </p:pic>
      <p:sp>
        <p:nvSpPr>
          <p:cNvPr id="11" name="Rectangle 4">
            <a:extLst>
              <a:ext uri="{FF2B5EF4-FFF2-40B4-BE49-F238E27FC236}">
                <a16:creationId xmlns:a16="http://schemas.microsoft.com/office/drawing/2014/main" id="{8300B3BB-1BD6-924C-BA08-5CF9D03A47E9}"/>
              </a:ext>
            </a:extLst>
          </p:cNvPr>
          <p:cNvSpPr>
            <a:spLocks noChangeArrowheads="1"/>
          </p:cNvSpPr>
          <p:nvPr/>
        </p:nvSpPr>
        <p:spPr bwMode="auto">
          <a:xfrm>
            <a:off x="11688763" y="320040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5">
            <a:extLst>
              <a:ext uri="{FF2B5EF4-FFF2-40B4-BE49-F238E27FC236}">
                <a16:creationId xmlns:a16="http://schemas.microsoft.com/office/drawing/2014/main" id="{2A39915E-074B-5D4D-9B5D-3F96E891D786}"/>
              </a:ext>
            </a:extLst>
          </p:cNvPr>
          <p:cNvSpPr>
            <a:spLocks noChangeArrowheads="1"/>
          </p:cNvSpPr>
          <p:nvPr/>
        </p:nvSpPr>
        <p:spPr bwMode="auto">
          <a:xfrm>
            <a:off x="11688763" y="320040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Rectangle 6">
            <a:extLst>
              <a:ext uri="{FF2B5EF4-FFF2-40B4-BE49-F238E27FC236}">
                <a16:creationId xmlns:a16="http://schemas.microsoft.com/office/drawing/2014/main" id="{8B433D44-9D23-8D4B-B883-1E775F8DCD2B}"/>
              </a:ext>
            </a:extLst>
          </p:cNvPr>
          <p:cNvSpPr>
            <a:spLocks noChangeArrowheads="1"/>
          </p:cNvSpPr>
          <p:nvPr/>
        </p:nvSpPr>
        <p:spPr bwMode="auto">
          <a:xfrm>
            <a:off x="11688763" y="320040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4" name="Picture 13" descr="A picture containing person, person, posing, arch&#10;&#10;Description automatically generated">
            <a:extLst>
              <a:ext uri="{FF2B5EF4-FFF2-40B4-BE49-F238E27FC236}">
                <a16:creationId xmlns:a16="http://schemas.microsoft.com/office/drawing/2014/main" id="{EAFAACF1-DC88-2C3A-CC1F-C9DAD75021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6557" y="2508574"/>
            <a:ext cx="12104412" cy="10147103"/>
          </a:xfrm>
          <a:prstGeom prst="rect">
            <a:avLst/>
          </a:prstGeom>
        </p:spPr>
      </p:pic>
    </p:spTree>
    <p:extLst>
      <p:ext uri="{BB962C8B-B14F-4D97-AF65-F5344CB8AC3E}">
        <p14:creationId xmlns:p14="http://schemas.microsoft.com/office/powerpoint/2010/main" val="302821339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person&#10;&#10;Description automatically generated">
            <a:extLst>
              <a:ext uri="{FF2B5EF4-FFF2-40B4-BE49-F238E27FC236}">
                <a16:creationId xmlns:a16="http://schemas.microsoft.com/office/drawing/2014/main" id="{E7D3BBAF-155C-2543-8D00-9ECED135B3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939" y="-5854449"/>
            <a:ext cx="24708939" cy="20713450"/>
          </a:xfrm>
          <a:prstGeom prst="rect">
            <a:avLst/>
          </a:prstGeom>
        </p:spPr>
      </p:pic>
    </p:spTree>
    <p:extLst>
      <p:ext uri="{BB962C8B-B14F-4D97-AF65-F5344CB8AC3E}">
        <p14:creationId xmlns:p14="http://schemas.microsoft.com/office/powerpoint/2010/main" val="3276995444"/>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38100" dir="5400000" rotWithShape="0">
              <a:srgbClr val="000000">
                <a:alpha val="35000"/>
              </a:srgbClr>
            </a:outerShdw>
          </a:effectLst>
        </a:effectStyle>
        <a:effectStyle>
          <a:effectLst>
            <a:outerShdw blurRad="76200" dist="38100" dir="5400000" rotWithShape="0">
              <a:srgbClr val="000000">
                <a:alpha val="35000"/>
              </a:srgbClr>
            </a:outerShdw>
          </a:effectLst>
        </a:effectStyle>
        <a:effectStyle>
          <a:effectLst>
            <a:outerShdw blurRad="76200" dist="381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0800" cap="flat">
          <a:solidFill>
            <a:schemeClr val="accent1"/>
          </a:solidFill>
          <a:prstDash val="solid"/>
          <a:round/>
        </a:ln>
        <a:effectLst>
          <a:outerShdw blurRad="76200" dist="38100" dir="5400000" rotWithShape="0">
            <a:srgbClr val="000000">
              <a:alpha val="35000"/>
            </a:srgbClr>
          </a:outerShdw>
        </a:effectLst>
        <a:sp3d/>
      </a:spPr>
      <a:bodyPr rot="0" spcFirstLastPara="1" vertOverflow="overflow" horzOverflow="overflow" vert="horz" wrap="square" lIns="91439" tIns="91439" rIns="91439" bIns="91439"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0800" cap="flat">
          <a:solidFill>
            <a:schemeClr val="accent1"/>
          </a:solidFill>
          <a:prstDash val="solid"/>
          <a:round/>
        </a:ln>
        <a:effectLst>
          <a:outerShdw blurRad="76200" dist="381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t">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38100" dir="5400000" rotWithShape="0">
              <a:srgbClr val="000000">
                <a:alpha val="35000"/>
              </a:srgbClr>
            </a:outerShdw>
          </a:effectLst>
        </a:effectStyle>
        <a:effectStyle>
          <a:effectLst>
            <a:outerShdw blurRad="76200" dist="38100" dir="5400000" rotWithShape="0">
              <a:srgbClr val="000000">
                <a:alpha val="35000"/>
              </a:srgbClr>
            </a:outerShdw>
          </a:effectLst>
        </a:effectStyle>
        <a:effectStyle>
          <a:effectLst>
            <a:outerShdw blurRad="76200" dist="381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0800" cap="flat">
          <a:solidFill>
            <a:schemeClr val="accent1"/>
          </a:solidFill>
          <a:prstDash val="solid"/>
          <a:round/>
        </a:ln>
        <a:effectLst>
          <a:outerShdw blurRad="76200" dist="38100" dir="5400000" rotWithShape="0">
            <a:srgbClr val="000000">
              <a:alpha val="35000"/>
            </a:srgbClr>
          </a:outerShdw>
        </a:effectLst>
        <a:sp3d/>
      </a:spPr>
      <a:bodyPr rot="0" spcFirstLastPara="1" vertOverflow="overflow" horzOverflow="overflow" vert="horz" wrap="square" lIns="91439" tIns="91439" rIns="91439" bIns="91439"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0800" cap="flat">
          <a:solidFill>
            <a:schemeClr val="accent1"/>
          </a:solidFill>
          <a:prstDash val="solid"/>
          <a:round/>
        </a:ln>
        <a:effectLst>
          <a:outerShdw blurRad="76200" dist="381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t">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2118</TotalTime>
  <Words>161</Words>
  <Application>Microsoft Macintosh PowerPoint</Application>
  <PresentationFormat>Custom</PresentationFormat>
  <Paragraphs>23</Paragraphs>
  <Slides>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Avenir Black</vt:lpstr>
      <vt:lpstr>Avenir Heavy</vt:lpstr>
      <vt:lpstr>Avenir Medium</vt:lpstr>
      <vt:lpstr>Calibri</vt:lpstr>
      <vt:lpstr>Franklin Gothic Demi</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Jane Johnston</cp:lastModifiedBy>
  <cp:revision>123</cp:revision>
  <cp:lastPrinted>2019-10-10T18:18:26Z</cp:lastPrinted>
  <dcterms:modified xsi:type="dcterms:W3CDTF">2022-07-18T16:57:17Z</dcterms:modified>
</cp:coreProperties>
</file>